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89800"/>
    <a:srgbClr val="DAA600"/>
    <a:srgbClr val="E66914"/>
    <a:srgbClr val="EEB500"/>
    <a:srgbClr val="BFBFBF"/>
    <a:srgbClr val="A66CD2"/>
    <a:srgbClr val="9E5ECE"/>
    <a:srgbClr val="8C3FC5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9" autoAdjust="0"/>
    <p:restoredTop sz="93544" autoAdjust="0"/>
  </p:normalViewPr>
  <p:slideViewPr>
    <p:cSldViewPr snapToGrid="0">
      <p:cViewPr varScale="1">
        <p:scale>
          <a:sx n="103" d="100"/>
          <a:sy n="103" d="100"/>
        </p:scale>
        <p:origin x="1920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0" cy="495029"/>
          </a:xfrm>
          <a:prstGeom prst="rect">
            <a:avLst/>
          </a:prstGeom>
        </p:spPr>
        <p:txBody>
          <a:bodyPr vert="horz" lIns="90620" tIns="45309" rIns="90620" bIns="453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5029"/>
          </a:xfrm>
          <a:prstGeom prst="rect">
            <a:avLst/>
          </a:prstGeom>
        </p:spPr>
        <p:txBody>
          <a:bodyPr vert="horz" lIns="90620" tIns="45309" rIns="90620" bIns="45309" rtlCol="0"/>
          <a:lstStyle>
            <a:lvl1pPr algn="r">
              <a:defRPr sz="1200"/>
            </a:lvl1pPr>
          </a:lstStyle>
          <a:p>
            <a:fld id="{17E5AFB5-4E12-4602-B065-EE9A8636164E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0" tIns="45309" rIns="90620" bIns="453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20" tIns="45309" rIns="90620" bIns="453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6"/>
            <a:ext cx="2918830" cy="495028"/>
          </a:xfrm>
          <a:prstGeom prst="rect">
            <a:avLst/>
          </a:prstGeom>
        </p:spPr>
        <p:txBody>
          <a:bodyPr vert="horz" lIns="90620" tIns="45309" rIns="90620" bIns="453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620" tIns="45309" rIns="90620" bIns="45309" rtlCol="0" anchor="b"/>
          <a:lstStyle>
            <a:lvl1pPr algn="r">
              <a:defRPr sz="1200"/>
            </a:lvl1pPr>
          </a:lstStyle>
          <a:p>
            <a:fld id="{B1886E13-5994-4408-8AA2-90C4C3F373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2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86E13-5994-4408-8AA2-90C4C3F3739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0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17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56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3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30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8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24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89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99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7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25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96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4D555-D79A-4D3F-967F-E34C8DCE7085}" type="datetimeFigureOut">
              <a:rPr kumimoji="1" lang="ja-JP" altLang="en-US" smtClean="0"/>
              <a:pPr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0FA63-1310-4775-84C0-25496DC8B2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07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emf"/><Relationship Id="rId4" Type="http://schemas.microsoft.com/office/2007/relationships/hdphoto" Target="../media/hdphoto1.wdp"/><Relationship Id="rId9" Type="http://schemas.openxmlformats.org/officeDocument/2006/relationships/image" Target="../media/image6.wmf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度付き 19">
            <a:extLst>
              <a:ext uri="{FF2B5EF4-FFF2-40B4-BE49-F238E27FC236}">
                <a16:creationId xmlns:a16="http://schemas.microsoft.com/office/drawing/2014/main" id="{6162A965-AAFB-4B25-AEF9-2B0116AA5D55}"/>
              </a:ext>
            </a:extLst>
          </p:cNvPr>
          <p:cNvSpPr/>
          <p:nvPr/>
        </p:nvSpPr>
        <p:spPr>
          <a:xfrm>
            <a:off x="143696" y="729247"/>
            <a:ext cx="3392191" cy="2308267"/>
          </a:xfrm>
          <a:prstGeom prst="bevel">
            <a:avLst>
              <a:gd name="adj" fmla="val 2614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00">
              <a:solidFill>
                <a:srgbClr val="8C3FC5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8774ED-4F77-42FB-B050-D30C351372DC}"/>
              </a:ext>
            </a:extLst>
          </p:cNvPr>
          <p:cNvSpPr/>
          <p:nvPr/>
        </p:nvSpPr>
        <p:spPr>
          <a:xfrm>
            <a:off x="95917" y="726524"/>
            <a:ext cx="3459875" cy="1500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美味</a:t>
            </a:r>
            <a:r>
              <a:rPr lang="ja-JP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愉快</a:t>
            </a:r>
            <a:r>
              <a:rPr lang="ja-JP" altLang="en-US" sz="200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200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安全地</a:t>
            </a:r>
            <a:endParaRPr lang="en-US" altLang="ja-JP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ja-JP" altLang="en-US" sz="28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　</a:t>
            </a:r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在</a:t>
            </a:r>
            <a:r>
              <a:rPr lang="zh-CN" altLang="en-US" sz="28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餐厅就餐</a:t>
            </a:r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时的</a:t>
            </a:r>
            <a:endParaRPr lang="en-US" altLang="ja-JP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ja-JP" altLang="en-US" sz="28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　</a:t>
            </a:r>
            <a:r>
              <a:rPr lang="zh-CN" altLang="en-US" sz="28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注意事项</a:t>
            </a:r>
            <a:r>
              <a:rPr lang="ja-JP" altLang="en-US" sz="28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endParaRPr lang="en-US" altLang="ja-JP" sz="28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FBEDC54-3003-40CC-B765-3AE1A9BBFD0C}"/>
              </a:ext>
            </a:extLst>
          </p:cNvPr>
          <p:cNvSpPr/>
          <p:nvPr/>
        </p:nvSpPr>
        <p:spPr>
          <a:xfrm>
            <a:off x="107713" y="-72643"/>
            <a:ext cx="4541572" cy="69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新型冠状病毒肺炎的对策</a:t>
            </a:r>
            <a:endParaRPr lang="ja-JP" altLang="en-US" sz="2400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EC4C4AE-3A0E-4B17-A5BA-37D8090EE45C}"/>
              </a:ext>
            </a:extLst>
          </p:cNvPr>
          <p:cNvSpPr/>
          <p:nvPr/>
        </p:nvSpPr>
        <p:spPr>
          <a:xfrm>
            <a:off x="138450" y="3305893"/>
            <a:ext cx="1985240" cy="2451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376C608-0818-409C-8B0E-A98932D5C0F6}"/>
              </a:ext>
            </a:extLst>
          </p:cNvPr>
          <p:cNvSpPr/>
          <p:nvPr/>
        </p:nvSpPr>
        <p:spPr>
          <a:xfrm>
            <a:off x="2240307" y="3316527"/>
            <a:ext cx="2220843" cy="2451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39297DF-5195-4C35-91CF-6D4B4D13EECA}"/>
              </a:ext>
            </a:extLst>
          </p:cNvPr>
          <p:cNvSpPr/>
          <p:nvPr/>
        </p:nvSpPr>
        <p:spPr>
          <a:xfrm>
            <a:off x="6913747" y="3326264"/>
            <a:ext cx="2880000" cy="2431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5C4FE6F-9C9C-47F0-BC6A-57C3767A8739}"/>
              </a:ext>
            </a:extLst>
          </p:cNvPr>
          <p:cNvSpPr/>
          <p:nvPr/>
        </p:nvSpPr>
        <p:spPr>
          <a:xfrm>
            <a:off x="113973" y="3076059"/>
            <a:ext cx="3078065" cy="1451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用餐前，</a:t>
            </a:r>
            <a:endParaRPr lang="en-US" altLang="zh-CN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请洗手，消毒。</a:t>
            </a:r>
            <a:endParaRPr lang="en-US" altLang="ja-JP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27A597E-A88A-44FA-9E69-477F7BC35FA5}"/>
              </a:ext>
            </a:extLst>
          </p:cNvPr>
          <p:cNvCxnSpPr>
            <a:cxnSpLocks/>
          </p:cNvCxnSpPr>
          <p:nvPr/>
        </p:nvCxnSpPr>
        <p:spPr>
          <a:xfrm>
            <a:off x="655608" y="508028"/>
            <a:ext cx="3433313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82DDE05-86BF-48C8-AD28-8912A4B30412}"/>
              </a:ext>
            </a:extLst>
          </p:cNvPr>
          <p:cNvSpPr/>
          <p:nvPr/>
        </p:nvSpPr>
        <p:spPr>
          <a:xfrm>
            <a:off x="5094515" y="58632"/>
            <a:ext cx="4693298" cy="5585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53" name="図 5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71BCB4DB-7396-40A7-B5D2-06EC0E8826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62" b="89446" l="5063" r="95645">
                        <a14:foregroundMark x1="9526" y1="29931" x2="9526" y2="29931"/>
                        <a14:foregroundMark x1="9526" y1="37716" x2="9526" y2="37716"/>
                        <a14:foregroundMark x1="6859" y1="51903" x2="6859" y2="51903"/>
                        <a14:foregroundMark x1="5117" y1="47924" x2="5117" y2="47924"/>
                        <a14:foregroundMark x1="48231" y1="39446" x2="48231" y2="39446"/>
                        <a14:foregroundMark x1="40501" y1="40657" x2="40501" y2="40657"/>
                        <a14:foregroundMark x1="35003" y1="24740" x2="35003" y2="24740"/>
                        <a14:foregroundMark x1="54654" y1="30623" x2="54654" y2="30623"/>
                        <a14:foregroundMark x1="36527" y1="40657" x2="36527" y2="40657"/>
                        <a14:foregroundMark x1="37942" y1="51038" x2="37942" y2="51038"/>
                        <a14:foregroundMark x1="41372" y1="28547" x2="41372" y2="28547"/>
                        <a14:foregroundMark x1="47360" y1="28201" x2="47360" y2="28201"/>
                        <a14:foregroundMark x1="73163" y1="28893" x2="73163" y2="28893"/>
                        <a14:foregroundMark x1="89494" y1="27855" x2="89494" y2="27855"/>
                        <a14:foregroundMark x1="95645" y1="43426" x2="95645" y2="42388"/>
                        <a14:backgroundMark x1="74578" y1="54844" x2="74578" y2="54844"/>
                        <a14:backgroundMark x1="75558" y1="63841" x2="75558" y2="63841"/>
                        <a14:backgroundMark x1="61894" y1="28201" x2="61894" y2="28201"/>
                        <a14:backgroundMark x1="57648" y1="28547" x2="57648" y2="28547"/>
                        <a14:backgroundMark x1="57866" y1="34083" x2="57866" y2="34083"/>
                        <a14:backgroundMark x1="53239" y1="34083" x2="53239" y2="34083"/>
                        <a14:backgroundMark x1="57975" y1="39965" x2="57975" y2="39965"/>
                        <a14:backgroundMark x1="63201" y1="39965" x2="63201" y2="39965"/>
                        <a14:backgroundMark x1="56124" y1="45848" x2="56124" y2="45848"/>
                        <a14:backgroundMark x1="55743" y1="51730" x2="55743" y2="51730"/>
                        <a14:backgroundMark x1="56560" y1="57266" x2="56560" y2="57266"/>
                        <a14:backgroundMark x1="16113" y1="49308" x2="16113" y2="49308"/>
                        <a14:backgroundMark x1="15242" y1="22664" x2="15242" y2="22664"/>
                        <a14:backgroundMark x1="13283" y1="31315" x2="13283" y2="31315"/>
                        <a14:backgroundMark x1="13936" y1="30277" x2="13936" y2="30277"/>
                        <a14:backgroundMark x1="9472" y1="45502" x2="9472" y2="45502"/>
                        <a14:backgroundMark x1="9036" y1="21626" x2="9036" y2="21626"/>
                        <a14:backgroundMark x1="9036" y1="20588" x2="9036" y2="20588"/>
                        <a14:backgroundMark x1="23571" y1="50865" x2="23571" y2="50865"/>
                        <a14:backgroundMark x1="20196" y1="69377" x2="20196" y2="69377"/>
                        <a14:backgroundMark x1="20631" y1="30796" x2="20631" y2="30796"/>
                        <a14:backgroundMark x1="19597" y1="15052" x2="19597" y2="15052"/>
                        <a14:backgroundMark x1="13609" y1="67474" x2="13609" y2="67474"/>
                        <a14:backgroundMark x1="11268" y1="55709" x2="11268" y2="55709"/>
                        <a14:backgroundMark x1="27382" y1="39446" x2="27382" y2="39446"/>
                        <a14:backgroundMark x1="59662" y1="51557" x2="59662" y2="51557"/>
                        <a14:backgroundMark x1="8710" y1="23529" x2="8710" y2="23529"/>
                        <a14:backgroundMark x1="8982" y1="21972" x2="8982" y2="21972"/>
                        <a14:backgroundMark x1="8982" y1="23875" x2="8982" y2="23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892" y="143278"/>
            <a:ext cx="1245617" cy="41867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547F711-69F5-4D62-A2A6-9132DBFE47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705" y="256083"/>
            <a:ext cx="1239718" cy="193059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B376F63-7BF7-431B-9AB5-2A6E284E04BC}"/>
              </a:ext>
            </a:extLst>
          </p:cNvPr>
          <p:cNvSpPr/>
          <p:nvPr/>
        </p:nvSpPr>
        <p:spPr>
          <a:xfrm>
            <a:off x="3629638" y="550959"/>
            <a:ext cx="6063702" cy="1335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698" indent="-266698">
              <a:lnSpc>
                <a:spcPct val="1100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</a:t>
            </a:r>
            <a:r>
              <a:rPr lang="zh-CN" altLang="en-US" sz="2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在餐厅就餐时</a:t>
            </a:r>
            <a:r>
              <a:rPr lang="zh-CN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，请注意预防感染，同时需注意避免将病毒传染给他人</a:t>
            </a:r>
            <a:r>
              <a:rPr lang="ja-JP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。</a:t>
            </a:r>
            <a:r>
              <a:rPr lang="zh-CN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让我们共同努力，一起支援餐厅吧！</a:t>
            </a:r>
            <a:r>
              <a:rPr lang="ja-JP" altLang="en-US" sz="2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　</a:t>
            </a:r>
            <a:endParaRPr lang="en-US" altLang="ja-JP" sz="2000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7" name="吹き出し: 角を丸めた四角形 46">
            <a:extLst>
              <a:ext uri="{FF2B5EF4-FFF2-40B4-BE49-F238E27FC236}">
                <a16:creationId xmlns:a16="http://schemas.microsoft.com/office/drawing/2014/main" id="{C762FFE0-0809-43AB-B392-46F988B703F7}"/>
              </a:ext>
            </a:extLst>
          </p:cNvPr>
          <p:cNvSpPr/>
          <p:nvPr/>
        </p:nvSpPr>
        <p:spPr>
          <a:xfrm>
            <a:off x="8230874" y="3984145"/>
            <a:ext cx="1479822" cy="679253"/>
          </a:xfrm>
          <a:prstGeom prst="wedgeRoundRectCallout">
            <a:avLst>
              <a:gd name="adj1" fmla="val -49305"/>
              <a:gd name="adj2" fmla="val 62190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避开拥挤时间段也是一种有效方法。</a:t>
            </a:r>
            <a:endParaRPr lang="ja-JP" altLang="en-US" sz="12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E5A9861-71B1-4C31-BBFA-EE556EB14A47}"/>
              </a:ext>
            </a:extLst>
          </p:cNvPr>
          <p:cNvSpPr/>
          <p:nvPr/>
        </p:nvSpPr>
        <p:spPr>
          <a:xfrm>
            <a:off x="3646957" y="1593043"/>
            <a:ext cx="6312073" cy="1451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698" indent="-266698">
              <a:lnSpc>
                <a:spcPct val="1100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</a:t>
            </a:r>
            <a:r>
              <a:rPr lang="zh-CN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根据餐厅的不同，座位的布置</a:t>
            </a:r>
            <a:r>
              <a:rPr lang="ja-JP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食物的提供方法等可能会存在某些限制。</a:t>
            </a:r>
            <a:r>
              <a:rPr lang="zh-CN" altLang="en-US" sz="2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员工们也在尽可能地满足大家的需求。请给予谅解与配合。</a:t>
            </a:r>
            <a:endParaRPr lang="en-US" altLang="ja-JP" sz="2400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679523F-5C2A-4D16-98BF-FDAC63D29838}"/>
              </a:ext>
            </a:extLst>
          </p:cNvPr>
          <p:cNvSpPr/>
          <p:nvPr/>
        </p:nvSpPr>
        <p:spPr>
          <a:xfrm>
            <a:off x="6920980" y="3297413"/>
            <a:ext cx="3250710" cy="735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请避免“</a:t>
            </a:r>
            <a:r>
              <a:rPr lang="ja-JP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３密</a:t>
            </a:r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”，</a:t>
            </a:r>
            <a:endParaRPr lang="en-US" altLang="ja-JP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积极配合通风</a:t>
            </a:r>
            <a:r>
              <a:rPr lang="ja-JP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ja-JP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D4C3A63-C535-48DF-8A3B-74D8EA10FBB5}"/>
              </a:ext>
            </a:extLst>
          </p:cNvPr>
          <p:cNvCxnSpPr>
            <a:cxnSpLocks/>
          </p:cNvCxnSpPr>
          <p:nvPr/>
        </p:nvCxnSpPr>
        <p:spPr>
          <a:xfrm>
            <a:off x="8109688" y="1584417"/>
            <a:ext cx="904916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C5859CF-080C-4192-A1D7-C8CB67319969}"/>
              </a:ext>
            </a:extLst>
          </p:cNvPr>
          <p:cNvCxnSpPr>
            <a:cxnSpLocks/>
          </p:cNvCxnSpPr>
          <p:nvPr/>
        </p:nvCxnSpPr>
        <p:spPr>
          <a:xfrm>
            <a:off x="5771071" y="2165230"/>
            <a:ext cx="3140015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E9F6EC2-DE43-436A-8F55-C97DEDA3078B}"/>
              </a:ext>
            </a:extLst>
          </p:cNvPr>
          <p:cNvCxnSpPr>
            <a:cxnSpLocks/>
          </p:cNvCxnSpPr>
          <p:nvPr/>
        </p:nvCxnSpPr>
        <p:spPr>
          <a:xfrm>
            <a:off x="4761781" y="2846717"/>
            <a:ext cx="1311215" cy="8626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BDA79044-DA60-48CB-9AAE-F7D2C9AC746F}"/>
              </a:ext>
            </a:extLst>
          </p:cNvPr>
          <p:cNvCxnSpPr>
            <a:cxnSpLocks/>
          </p:cNvCxnSpPr>
          <p:nvPr/>
        </p:nvCxnSpPr>
        <p:spPr>
          <a:xfrm>
            <a:off x="4218957" y="1218722"/>
            <a:ext cx="1034529" cy="563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図 39">
            <a:extLst>
              <a:ext uri="{FF2B5EF4-FFF2-40B4-BE49-F238E27FC236}">
                <a16:creationId xmlns:a16="http://schemas.microsoft.com/office/drawing/2014/main" id="{23E9CD8B-96F1-4635-9155-FCC6714680F7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3522" y="4474620"/>
            <a:ext cx="1152340" cy="939343"/>
          </a:xfrm>
          <a:prstGeom prst="rect">
            <a:avLst/>
          </a:prstGeom>
        </p:spPr>
      </p:pic>
      <p:pic>
        <p:nvPicPr>
          <p:cNvPr id="17" name="図 16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7C21C4FC-3263-4278-A98E-FF4F72396EE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08"/>
          <a:stretch/>
        </p:blipFill>
        <p:spPr>
          <a:xfrm>
            <a:off x="6811407" y="4216651"/>
            <a:ext cx="1658442" cy="1323143"/>
          </a:xfrm>
          <a:prstGeom prst="rect">
            <a:avLst/>
          </a:prstGeom>
        </p:spPr>
      </p:pic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ADF8F3AB-20F3-43FC-BE67-7299680C8B59}"/>
              </a:ext>
            </a:extLst>
          </p:cNvPr>
          <p:cNvCxnSpPr>
            <a:cxnSpLocks/>
          </p:cNvCxnSpPr>
          <p:nvPr/>
        </p:nvCxnSpPr>
        <p:spPr>
          <a:xfrm flipV="1">
            <a:off x="6433476" y="1214587"/>
            <a:ext cx="883554" cy="388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DDD355AA-5399-4DD0-B76B-BEFC2ED945D4}"/>
              </a:ext>
            </a:extLst>
          </p:cNvPr>
          <p:cNvCxnSpPr>
            <a:cxnSpLocks/>
          </p:cNvCxnSpPr>
          <p:nvPr/>
        </p:nvCxnSpPr>
        <p:spPr>
          <a:xfrm flipV="1">
            <a:off x="3998605" y="1578120"/>
            <a:ext cx="907690" cy="6125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F6368A82-3E31-45AC-A60E-84A04C4C25B7}"/>
              </a:ext>
            </a:extLst>
          </p:cNvPr>
          <p:cNvCxnSpPr>
            <a:cxnSpLocks/>
          </p:cNvCxnSpPr>
          <p:nvPr/>
        </p:nvCxnSpPr>
        <p:spPr>
          <a:xfrm flipV="1">
            <a:off x="4906295" y="2501309"/>
            <a:ext cx="511093" cy="1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980B6BEC-149A-4DFA-ABA5-71E51FBF090A}"/>
              </a:ext>
            </a:extLst>
          </p:cNvPr>
          <p:cNvSpPr/>
          <p:nvPr/>
        </p:nvSpPr>
        <p:spPr>
          <a:xfrm>
            <a:off x="8350362" y="4755809"/>
            <a:ext cx="1479822" cy="679253"/>
          </a:xfrm>
          <a:prstGeom prst="wedgeRoundRectCallout">
            <a:avLst>
              <a:gd name="adj1" fmla="val -44778"/>
              <a:gd name="adj2" fmla="val 60707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让我们有效利用外卖和打包服务吧！</a:t>
            </a:r>
            <a:endParaRPr lang="ja-JP" altLang="en-US" sz="12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2BCD0C6-5F3E-4E60-9E1E-03379CA4481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1" t="68212" r="19179"/>
          <a:stretch/>
        </p:blipFill>
        <p:spPr>
          <a:xfrm>
            <a:off x="7915414" y="5355815"/>
            <a:ext cx="630921" cy="367959"/>
          </a:xfrm>
          <a:prstGeom prst="rect">
            <a:avLst/>
          </a:prstGeom>
        </p:spPr>
      </p:pic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882D147-D31B-4D39-B620-D9C9764B78A2}"/>
              </a:ext>
            </a:extLst>
          </p:cNvPr>
          <p:cNvSpPr/>
          <p:nvPr/>
        </p:nvSpPr>
        <p:spPr>
          <a:xfrm>
            <a:off x="2281119" y="3235717"/>
            <a:ext cx="2663013" cy="1117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进餐以外，</a:t>
            </a:r>
            <a:endParaRPr lang="ja-JP" altLang="en-US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请戴上口罩。</a:t>
            </a:r>
            <a:endParaRPr lang="en-US" altLang="ja-JP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56" name="Picture 55" descr="図13">
            <a:extLst>
              <a:ext uri="{FF2B5EF4-FFF2-40B4-BE49-F238E27FC236}">
                <a16:creationId xmlns:a16="http://schemas.microsoft.com/office/drawing/2014/main" id="{36309AC1-8A45-4CF4-91AF-6957608F6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422" y="67961"/>
            <a:ext cx="1838128" cy="52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42F1BDF6-02AF-4536-AEF5-2B3CB8087D50}"/>
              </a:ext>
            </a:extLst>
          </p:cNvPr>
          <p:cNvSpPr/>
          <p:nvPr/>
        </p:nvSpPr>
        <p:spPr>
          <a:xfrm>
            <a:off x="4548631" y="3326263"/>
            <a:ext cx="2228655" cy="2431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3E39A14-8140-4101-89F3-4F66D564808E}"/>
              </a:ext>
            </a:extLst>
          </p:cNvPr>
          <p:cNvSpPr/>
          <p:nvPr/>
        </p:nvSpPr>
        <p:spPr>
          <a:xfrm>
            <a:off x="4555597" y="3077514"/>
            <a:ext cx="3078065" cy="1210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请避免长时间的</a:t>
            </a:r>
            <a:endParaRPr lang="en-US" altLang="zh-CN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饮食</a:t>
            </a:r>
            <a:r>
              <a:rPr lang="ja-JP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D56FA627-F342-4988-B27D-A1E259B9C5AF}"/>
              </a:ext>
            </a:extLst>
          </p:cNvPr>
          <p:cNvSpPr/>
          <p:nvPr/>
        </p:nvSpPr>
        <p:spPr>
          <a:xfrm>
            <a:off x="114812" y="5870854"/>
            <a:ext cx="9673001" cy="904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7567112-6A2B-4686-865B-92CD7DBAB0D6}"/>
              </a:ext>
            </a:extLst>
          </p:cNvPr>
          <p:cNvSpPr/>
          <p:nvPr/>
        </p:nvSpPr>
        <p:spPr>
          <a:xfrm>
            <a:off x="435935" y="5752214"/>
            <a:ext cx="6890151" cy="1145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请下载接触确认</a:t>
            </a:r>
            <a:r>
              <a:rPr lang="en-US" altLang="zh-CN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App</a:t>
            </a:r>
            <a:r>
              <a:rPr lang="ja-JP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ja-JP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COCOA</a:t>
            </a:r>
            <a:r>
              <a:rPr lang="ja-JP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）</a:t>
            </a:r>
            <a:r>
              <a:rPr lang="zh-CN" altLang="en-US" sz="20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ja-JP" altLang="en-US" sz="20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2F4F2DEF-0941-48FF-90CC-4241D9D09DB7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861922" y="5950609"/>
            <a:ext cx="762948" cy="745444"/>
          </a:xfrm>
          <a:prstGeom prst="rect">
            <a:avLst/>
          </a:prstGeom>
        </p:spPr>
      </p:pic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A6209DEE-7942-4C12-A3B1-41A2B22FA354}"/>
              </a:ext>
            </a:extLst>
          </p:cNvPr>
          <p:cNvSpPr/>
          <p:nvPr/>
        </p:nvSpPr>
        <p:spPr>
          <a:xfrm>
            <a:off x="7530869" y="6195452"/>
            <a:ext cx="1211047" cy="45615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r>
              <a:rPr lang="zh-CN" altLang="en-US" sz="1100" b="1" dirty="0">
                <a:solidFill>
                  <a:schemeClr val="tx1"/>
                </a:solidFill>
                <a:latin typeface="+mn-ea"/>
              </a:rPr>
              <a:t>厚生劳动省</a:t>
            </a:r>
            <a:endParaRPr lang="en-US" altLang="zh-CN" sz="1100" b="1" dirty="0">
              <a:solidFill>
                <a:schemeClr val="tx1"/>
              </a:solidFill>
              <a:latin typeface="+mn-ea"/>
            </a:endParaRPr>
          </a:p>
          <a:p>
            <a:pPr algn="dist"/>
            <a:r>
              <a:rPr lang="zh-CN" altLang="en-US" sz="1100" b="1" dirty="0">
                <a:solidFill>
                  <a:schemeClr val="tx1"/>
                </a:solidFill>
                <a:latin typeface="+mn-ea"/>
              </a:rPr>
              <a:t>官方网站</a:t>
            </a:r>
            <a:endParaRPr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3C58869C-0E97-4F1C-A2BC-76ECC5194764}"/>
              </a:ext>
            </a:extLst>
          </p:cNvPr>
          <p:cNvSpPr/>
          <p:nvPr/>
        </p:nvSpPr>
        <p:spPr>
          <a:xfrm>
            <a:off x="7341079" y="5891842"/>
            <a:ext cx="1526876" cy="262367"/>
          </a:xfrm>
          <a:prstGeom prst="roundRect">
            <a:avLst/>
          </a:prstGeom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r>
              <a:rPr lang="zh-CN" altLang="en-US" sz="1100" b="1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扫描此处获取详情</a:t>
            </a:r>
            <a:endParaRPr lang="ja-JP" altLang="en-US" sz="1100" b="1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8" name="吹き出し: 角を丸めた四角形 67">
            <a:extLst>
              <a:ext uri="{FF2B5EF4-FFF2-40B4-BE49-F238E27FC236}">
                <a16:creationId xmlns:a16="http://schemas.microsoft.com/office/drawing/2014/main" id="{D0AEBB9B-DDEB-4889-B0F3-FD0659EF8BDB}"/>
              </a:ext>
            </a:extLst>
          </p:cNvPr>
          <p:cNvSpPr/>
          <p:nvPr/>
        </p:nvSpPr>
        <p:spPr>
          <a:xfrm>
            <a:off x="4196322" y="4101892"/>
            <a:ext cx="1277916" cy="468000"/>
          </a:xfrm>
          <a:prstGeom prst="wedgeRoundRectCallout">
            <a:avLst>
              <a:gd name="adj1" fmla="val 64073"/>
              <a:gd name="adj2" fmla="val 69755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适量饮酒。</a:t>
            </a:r>
            <a:endParaRPr lang="en-US" altLang="ja-JP" sz="12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避免大声交谈</a:t>
            </a:r>
            <a:r>
              <a:rPr lang="ja-JP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。</a:t>
            </a:r>
            <a:endParaRPr lang="en-US" altLang="ja-JP" sz="12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44" name="図 43" descr="文字が書かれた看板&#10;&#10;自動的に生成された説明">
            <a:extLst>
              <a:ext uri="{FF2B5EF4-FFF2-40B4-BE49-F238E27FC236}">
                <a16:creationId xmlns:a16="http://schemas.microsoft.com/office/drawing/2014/main" id="{B22B7440-8292-4F6B-B97C-ECCD919E768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991" y="1724681"/>
            <a:ext cx="1254768" cy="1254768"/>
          </a:xfrm>
          <a:prstGeom prst="rect">
            <a:avLst/>
          </a:prstGeom>
        </p:spPr>
      </p:pic>
      <p:pic>
        <p:nvPicPr>
          <p:cNvPr id="54" name="図 53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ABA5C91-CC74-44FF-859E-E432B365E27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469" y="4853526"/>
            <a:ext cx="462661" cy="17135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A17EE81-4E92-4025-BB3E-1FE6F012FD88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286705" y="4697529"/>
            <a:ext cx="1431944" cy="1013280"/>
          </a:xfrm>
          <a:prstGeom prst="rect">
            <a:avLst/>
          </a:prstGeom>
        </p:spPr>
      </p:pic>
      <p:pic>
        <p:nvPicPr>
          <p:cNvPr id="9" name="図 8" descr="ケーキ, 時計, 部屋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B845B7CA-6888-4DA5-9A31-54E5B7AF616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281" y="4570887"/>
            <a:ext cx="1277915" cy="1277915"/>
          </a:xfrm>
          <a:prstGeom prst="rect">
            <a:avLst/>
          </a:prstGeom>
        </p:spPr>
      </p:pic>
      <p:sp>
        <p:nvSpPr>
          <p:cNvPr id="55" name="吹き出し: 角を丸めた四角形 54">
            <a:extLst>
              <a:ext uri="{FF2B5EF4-FFF2-40B4-BE49-F238E27FC236}">
                <a16:creationId xmlns:a16="http://schemas.microsoft.com/office/drawing/2014/main" id="{EF5EE4AB-28FD-4877-A64D-06BDBDF4A7AB}"/>
              </a:ext>
            </a:extLst>
          </p:cNvPr>
          <p:cNvSpPr/>
          <p:nvPr/>
        </p:nvSpPr>
        <p:spPr>
          <a:xfrm>
            <a:off x="1862883" y="4323772"/>
            <a:ext cx="1485233" cy="468559"/>
          </a:xfrm>
          <a:prstGeom prst="wedgeRoundRectCallout">
            <a:avLst>
              <a:gd name="adj1" fmla="val 36899"/>
              <a:gd name="adj2" fmla="val 70638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请不要斟酒或轮流饮用同一杯饮料。</a:t>
            </a:r>
            <a:endParaRPr lang="en-US" altLang="ja-JP" sz="12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7" name="吹き出し: 角を丸めた四角形 56">
            <a:extLst>
              <a:ext uri="{FF2B5EF4-FFF2-40B4-BE49-F238E27FC236}">
                <a16:creationId xmlns:a16="http://schemas.microsoft.com/office/drawing/2014/main" id="{A738CE91-6DD5-4C73-B8B5-E0DA8FA0B239}"/>
              </a:ext>
            </a:extLst>
          </p:cNvPr>
          <p:cNvSpPr/>
          <p:nvPr/>
        </p:nvSpPr>
        <p:spPr>
          <a:xfrm>
            <a:off x="1574799" y="5104358"/>
            <a:ext cx="1485233" cy="607130"/>
          </a:xfrm>
          <a:prstGeom prst="wedgeRoundRectCallout">
            <a:avLst>
              <a:gd name="adj1" fmla="val 60523"/>
              <a:gd name="adj2" fmla="val -49630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请避免共用或随意使用汤匙和筷子等。</a:t>
            </a:r>
            <a:endParaRPr lang="en-US" altLang="ja-JP" sz="12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58" name="図 57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AC1D2DE-7267-456C-AD15-9136631F70A7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297" y="4963341"/>
            <a:ext cx="312617" cy="115784"/>
          </a:xfrm>
          <a:prstGeom prst="rect">
            <a:avLst/>
          </a:prstGeom>
        </p:spPr>
      </p:pic>
      <p:pic>
        <p:nvPicPr>
          <p:cNvPr id="60" name="図 59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411FB55-FD4A-40B0-B425-8F3C44065EB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492" y="5198027"/>
            <a:ext cx="238487" cy="135033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F00D59-601B-461D-87F3-7A785428B824}"/>
              </a:ext>
            </a:extLst>
          </p:cNvPr>
          <p:cNvSpPr/>
          <p:nvPr/>
        </p:nvSpPr>
        <p:spPr>
          <a:xfrm>
            <a:off x="3616664" y="5206332"/>
            <a:ext cx="101694" cy="112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25BA328B-B5F8-4C51-8758-03D522D707CA}"/>
              </a:ext>
            </a:extLst>
          </p:cNvPr>
          <p:cNvSpPr/>
          <p:nvPr/>
        </p:nvSpPr>
        <p:spPr>
          <a:xfrm rot="923540">
            <a:off x="3551126" y="5221296"/>
            <a:ext cx="66986" cy="180424"/>
          </a:xfrm>
          <a:prstGeom prst="arc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吹き出し: 角を丸めた四角形 46">
            <a:extLst>
              <a:ext uri="{FF2B5EF4-FFF2-40B4-BE49-F238E27FC236}">
                <a16:creationId xmlns:a16="http://schemas.microsoft.com/office/drawing/2014/main" id="{C762FFE0-0809-43AB-B392-46F988B703F7}"/>
              </a:ext>
            </a:extLst>
          </p:cNvPr>
          <p:cNvSpPr/>
          <p:nvPr/>
        </p:nvSpPr>
        <p:spPr>
          <a:xfrm>
            <a:off x="7602408" y="2704672"/>
            <a:ext cx="1412196" cy="509616"/>
          </a:xfrm>
          <a:prstGeom prst="wedgeRoundRectCallout">
            <a:avLst>
              <a:gd name="adj1" fmla="val -42156"/>
              <a:gd name="adj2" fmla="val -86221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向店方提意见时，</a:t>
            </a:r>
            <a:endParaRPr lang="en-US" altLang="ja-JP" sz="1200" dirty="0">
              <a:solidFill>
                <a:srgbClr val="00B0F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请注意说话方式</a:t>
            </a:r>
            <a:r>
              <a:rPr lang="ja-JP" altLang="en-US" sz="1200" dirty="0">
                <a:solidFill>
                  <a:srgbClr val="00B0F0"/>
                </a:solidFill>
                <a:latin typeface="黑体" pitchFamily="49" charset="-122"/>
                <a:ea typeface="黑体" pitchFamily="49" charset="-122"/>
              </a:rPr>
              <a:t>。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3E70AD97-B24F-4123-8947-08D2C2971036}"/>
              </a:ext>
            </a:extLst>
          </p:cNvPr>
          <p:cNvCxnSpPr>
            <a:cxnSpLocks/>
          </p:cNvCxnSpPr>
          <p:nvPr/>
        </p:nvCxnSpPr>
        <p:spPr>
          <a:xfrm>
            <a:off x="8653275" y="1214341"/>
            <a:ext cx="684678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75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1891</TotalTime>
  <Words>105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等线</vt:lpstr>
      <vt:lpstr>HGS創英角ﾎﾟｯﾌﾟ体</vt:lpstr>
      <vt:lpstr>黑体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　侑樹</dc:creator>
  <cp:lastModifiedBy>矢嶋　怜</cp:lastModifiedBy>
  <cp:revision>195</cp:revision>
  <cp:lastPrinted>2020-12-16T05:22:32Z</cp:lastPrinted>
  <dcterms:created xsi:type="dcterms:W3CDTF">2020-03-25T16:13:32Z</dcterms:created>
  <dcterms:modified xsi:type="dcterms:W3CDTF">2020-12-16T05:28:11Z</dcterms:modified>
</cp:coreProperties>
</file>