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89800"/>
    <a:srgbClr val="DAA600"/>
    <a:srgbClr val="E66914"/>
    <a:srgbClr val="EEB500"/>
    <a:srgbClr val="BFBFBF"/>
    <a:srgbClr val="A66CD2"/>
    <a:srgbClr val="9E5ECE"/>
    <a:srgbClr val="8C3FC5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3544" autoAdjust="0"/>
  </p:normalViewPr>
  <p:slideViewPr>
    <p:cSldViewPr snapToGrid="0">
      <p:cViewPr varScale="1">
        <p:scale>
          <a:sx n="68" d="100"/>
          <a:sy n="68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17E5AFB5-4E12-4602-B065-EE9A8636164E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B1886E13-5994-4408-8AA2-90C4C3F37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2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86E13-5994-4408-8AA2-90C4C3F373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3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8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4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89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9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7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5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D555-D79A-4D3F-967F-E34C8DCE708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0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microsoft.com/office/2007/relationships/hdphoto" Target="../media/hdphoto1.wdp"/><Relationship Id="rId9" Type="http://schemas.openxmlformats.org/officeDocument/2006/relationships/image" Target="../media/image6.w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度付き 19">
            <a:extLst>
              <a:ext uri="{FF2B5EF4-FFF2-40B4-BE49-F238E27FC236}">
                <a16:creationId xmlns:a16="http://schemas.microsoft.com/office/drawing/2014/main" id="{6162A965-AAFB-4B25-AEF9-2B0116AA5D55}"/>
              </a:ext>
            </a:extLst>
          </p:cNvPr>
          <p:cNvSpPr/>
          <p:nvPr/>
        </p:nvSpPr>
        <p:spPr>
          <a:xfrm>
            <a:off x="143696" y="729247"/>
            <a:ext cx="3392191" cy="2308267"/>
          </a:xfrm>
          <a:prstGeom prst="bevel">
            <a:avLst>
              <a:gd name="adj" fmla="val 2614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>
              <a:solidFill>
                <a:srgbClr val="8C3FC5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8774ED-4F77-42FB-B050-D30C351372DC}"/>
              </a:ext>
            </a:extLst>
          </p:cNvPr>
          <p:cNvSpPr/>
          <p:nvPr/>
        </p:nvSpPr>
        <p:spPr>
          <a:xfrm>
            <a:off x="95917" y="726524"/>
            <a:ext cx="3459875" cy="1500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B0F0"/>
                </a:solidFill>
                <a:latin typeface="+mj-ea"/>
                <a:ea typeface="+mj-ea"/>
              </a:rPr>
              <a:t>맛있게 즐겁게 안전하게</a:t>
            </a:r>
            <a:endParaRPr lang="en-US" altLang="ja-JP" sz="2000" dirty="0">
              <a:solidFill>
                <a:srgbClr val="00B0F0"/>
              </a:solidFill>
              <a:latin typeface="+mj-ea"/>
              <a:ea typeface="+mj-ea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+mj-ea"/>
                <a:ea typeface="+mj-ea"/>
              </a:rPr>
              <a:t>　</a:t>
            </a:r>
            <a:r>
              <a:rPr lang="ko-KR" altLang="en-US" sz="2800" dirty="0">
                <a:solidFill>
                  <a:srgbClr val="00B0F0"/>
                </a:solidFill>
                <a:latin typeface="+mj-ea"/>
                <a:ea typeface="+mj-ea"/>
              </a:rPr>
              <a:t>외식</a:t>
            </a:r>
            <a:r>
              <a:rPr lang="ko-KR" altLang="en-US" sz="2000" dirty="0">
                <a:solidFill>
                  <a:srgbClr val="00B0F0"/>
                </a:solidFill>
                <a:latin typeface="+mj-ea"/>
                <a:ea typeface="+mj-ea"/>
              </a:rPr>
              <a:t>을 할 때의</a:t>
            </a:r>
            <a:endParaRPr lang="en-US" altLang="ja-JP" sz="2000" dirty="0">
              <a:solidFill>
                <a:srgbClr val="00B0F0"/>
              </a:solidFill>
              <a:latin typeface="+mj-ea"/>
              <a:ea typeface="+mj-ea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+mj-ea"/>
                <a:ea typeface="+mj-ea"/>
              </a:rPr>
              <a:t>　</a:t>
            </a:r>
            <a:r>
              <a:rPr lang="ko-KR" altLang="en-US" sz="2800" dirty="0">
                <a:solidFill>
                  <a:srgbClr val="00B0F0"/>
                </a:solidFill>
                <a:latin typeface="+mj-ea"/>
                <a:ea typeface="+mj-ea"/>
              </a:rPr>
              <a:t>당부 사항</a:t>
            </a:r>
            <a:r>
              <a:rPr lang="ja-JP" altLang="en-US" sz="2800" dirty="0">
                <a:solidFill>
                  <a:srgbClr val="00B0F0"/>
                </a:solidFill>
                <a:latin typeface="+mj-ea"/>
                <a:ea typeface="+mj-ea"/>
              </a:rPr>
              <a:t>　</a:t>
            </a:r>
            <a:endParaRPr lang="en-US" altLang="ja-JP" sz="2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BEDC54-3003-40CC-B765-3AE1A9BBFD0C}"/>
              </a:ext>
            </a:extLst>
          </p:cNvPr>
          <p:cNvSpPr/>
          <p:nvPr/>
        </p:nvSpPr>
        <p:spPr>
          <a:xfrm>
            <a:off x="107713" y="-72643"/>
            <a:ext cx="4721112" cy="69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+mn-ea"/>
              </a:rPr>
              <a:t>신종 코로나바이러스감염증 대책</a:t>
            </a:r>
            <a:endParaRPr lang="ja-JP" altLang="en-US" sz="2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EC4C4AE-3A0E-4B17-A5BA-37D8090EE45C}"/>
              </a:ext>
            </a:extLst>
          </p:cNvPr>
          <p:cNvSpPr/>
          <p:nvPr/>
        </p:nvSpPr>
        <p:spPr>
          <a:xfrm>
            <a:off x="138450" y="3305893"/>
            <a:ext cx="1985240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76C608-0818-409C-8B0E-A98932D5C0F6}"/>
              </a:ext>
            </a:extLst>
          </p:cNvPr>
          <p:cNvSpPr/>
          <p:nvPr/>
        </p:nvSpPr>
        <p:spPr>
          <a:xfrm>
            <a:off x="2240307" y="3316527"/>
            <a:ext cx="2220843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9297DF-5195-4C35-91CF-6D4B4D13EECA}"/>
              </a:ext>
            </a:extLst>
          </p:cNvPr>
          <p:cNvSpPr/>
          <p:nvPr/>
        </p:nvSpPr>
        <p:spPr>
          <a:xfrm>
            <a:off x="6913747" y="3326264"/>
            <a:ext cx="2880000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C4FE6F-9C9C-47F0-BC6A-57C3767A8739}"/>
              </a:ext>
            </a:extLst>
          </p:cNvPr>
          <p:cNvSpPr/>
          <p:nvPr/>
        </p:nvSpPr>
        <p:spPr>
          <a:xfrm>
            <a:off x="113973" y="3076059"/>
            <a:ext cx="3078065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식사 전에는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 err="1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손씻기</a:t>
            </a:r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소독을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합시다</a:t>
            </a:r>
            <a:r>
              <a:rPr lang="en-US" altLang="ko-KR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ja-JP" altLang="en-US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27A597E-A88A-44FA-9E69-477F7BC35FA5}"/>
              </a:ext>
            </a:extLst>
          </p:cNvPr>
          <p:cNvCxnSpPr>
            <a:cxnSpLocks/>
          </p:cNvCxnSpPr>
          <p:nvPr/>
        </p:nvCxnSpPr>
        <p:spPr>
          <a:xfrm>
            <a:off x="225538" y="508028"/>
            <a:ext cx="448616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2DDE05-86BF-48C8-AD28-8912A4B30412}"/>
              </a:ext>
            </a:extLst>
          </p:cNvPr>
          <p:cNvSpPr/>
          <p:nvPr/>
        </p:nvSpPr>
        <p:spPr>
          <a:xfrm>
            <a:off x="5094515" y="58632"/>
            <a:ext cx="4693298" cy="558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53" name="図 5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1BCB4DB-7396-40A7-B5D2-06EC0E8826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2" b="89446" l="5063" r="95645">
                        <a14:foregroundMark x1="9526" y1="29931" x2="9526" y2="29931"/>
                        <a14:foregroundMark x1="9526" y1="37716" x2="9526" y2="37716"/>
                        <a14:foregroundMark x1="6859" y1="51903" x2="6859" y2="51903"/>
                        <a14:foregroundMark x1="5117" y1="47924" x2="5117" y2="47924"/>
                        <a14:foregroundMark x1="48231" y1="39446" x2="48231" y2="39446"/>
                        <a14:foregroundMark x1="40501" y1="40657" x2="40501" y2="40657"/>
                        <a14:foregroundMark x1="35003" y1="24740" x2="35003" y2="24740"/>
                        <a14:foregroundMark x1="54654" y1="30623" x2="54654" y2="30623"/>
                        <a14:foregroundMark x1="36527" y1="40657" x2="36527" y2="40657"/>
                        <a14:foregroundMark x1="37942" y1="51038" x2="37942" y2="51038"/>
                        <a14:foregroundMark x1="41372" y1="28547" x2="41372" y2="28547"/>
                        <a14:foregroundMark x1="47360" y1="28201" x2="47360" y2="28201"/>
                        <a14:foregroundMark x1="73163" y1="28893" x2="73163" y2="28893"/>
                        <a14:foregroundMark x1="89494" y1="27855" x2="89494" y2="27855"/>
                        <a14:foregroundMark x1="95645" y1="43426" x2="95645" y2="42388"/>
                        <a14:backgroundMark x1="74578" y1="54844" x2="74578" y2="54844"/>
                        <a14:backgroundMark x1="75558" y1="63841" x2="75558" y2="63841"/>
                        <a14:backgroundMark x1="61894" y1="28201" x2="61894" y2="28201"/>
                        <a14:backgroundMark x1="57648" y1="28547" x2="57648" y2="28547"/>
                        <a14:backgroundMark x1="57866" y1="34083" x2="57866" y2="34083"/>
                        <a14:backgroundMark x1="53239" y1="34083" x2="53239" y2="34083"/>
                        <a14:backgroundMark x1="57975" y1="39965" x2="57975" y2="39965"/>
                        <a14:backgroundMark x1="63201" y1="39965" x2="63201" y2="39965"/>
                        <a14:backgroundMark x1="56124" y1="45848" x2="56124" y2="45848"/>
                        <a14:backgroundMark x1="55743" y1="51730" x2="55743" y2="51730"/>
                        <a14:backgroundMark x1="56560" y1="57266" x2="56560" y2="57266"/>
                        <a14:backgroundMark x1="16113" y1="49308" x2="16113" y2="49308"/>
                        <a14:backgroundMark x1="15242" y1="22664" x2="15242" y2="22664"/>
                        <a14:backgroundMark x1="13283" y1="31315" x2="13283" y2="31315"/>
                        <a14:backgroundMark x1="13936" y1="30277" x2="13936" y2="30277"/>
                        <a14:backgroundMark x1="9472" y1="45502" x2="9472" y2="45502"/>
                        <a14:backgroundMark x1="9036" y1="21626" x2="9036" y2="21626"/>
                        <a14:backgroundMark x1="9036" y1="20588" x2="9036" y2="20588"/>
                        <a14:backgroundMark x1="23571" y1="50865" x2="23571" y2="50865"/>
                        <a14:backgroundMark x1="20196" y1="69377" x2="20196" y2="69377"/>
                        <a14:backgroundMark x1="20631" y1="30796" x2="20631" y2="30796"/>
                        <a14:backgroundMark x1="19597" y1="15052" x2="19597" y2="15052"/>
                        <a14:backgroundMark x1="13609" y1="67474" x2="13609" y2="67474"/>
                        <a14:backgroundMark x1="11268" y1="55709" x2="11268" y2="55709"/>
                        <a14:backgroundMark x1="27382" y1="39446" x2="27382" y2="39446"/>
                        <a14:backgroundMark x1="59662" y1="51557" x2="59662" y2="51557"/>
                        <a14:backgroundMark x1="8710" y1="23529" x2="8710" y2="23529"/>
                        <a14:backgroundMark x1="8982" y1="21972" x2="8982" y2="21972"/>
                        <a14:backgroundMark x1="8982" y1="23875" x2="8982" y2="23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2" y="143278"/>
            <a:ext cx="1245617" cy="41867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547F711-69F5-4D62-A2A6-9132DBFE478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705" y="256083"/>
            <a:ext cx="1239718" cy="193059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B376F63-7BF7-431B-9AB5-2A6E284E04BC}"/>
              </a:ext>
            </a:extLst>
          </p:cNvPr>
          <p:cNvSpPr/>
          <p:nvPr/>
        </p:nvSpPr>
        <p:spPr>
          <a:xfrm>
            <a:off x="3586758" y="743896"/>
            <a:ext cx="6175545" cy="1335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1">
              <a:lnSpc>
                <a:spcPct val="15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</a:t>
            </a:r>
            <a:r>
              <a:rPr lang="ko-KR" altLang="ja-JP" dirty="0">
                <a:solidFill>
                  <a:schemeClr val="bg1"/>
                </a:solidFill>
              </a:rPr>
              <a:t>외식을 할 때에는 감염 예방과 더불어 다른 사람에게</a:t>
            </a:r>
            <a:endParaRPr lang="en-US" altLang="ko-KR" dirty="0">
              <a:solidFill>
                <a:schemeClr val="bg1"/>
              </a:solidFill>
            </a:endParaRPr>
          </a:p>
          <a:p>
            <a:pPr latinLnBrk="1">
              <a:lnSpc>
                <a:spcPct val="150000"/>
              </a:lnSpc>
            </a:pPr>
            <a:r>
              <a:rPr lang="ko-KR" altLang="ja-JP" dirty="0">
                <a:solidFill>
                  <a:schemeClr val="bg1"/>
                </a:solidFill>
              </a:rPr>
              <a:t> </a:t>
            </a: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ko-KR" altLang="ja-JP" dirty="0">
                <a:solidFill>
                  <a:schemeClr val="bg1"/>
                </a:solidFill>
              </a:rPr>
              <a:t>감염시키지 않도록 배려가 필요합니다</a:t>
            </a:r>
            <a:r>
              <a:rPr lang="en-US" altLang="ja-JP" dirty="0">
                <a:solidFill>
                  <a:schemeClr val="bg1"/>
                </a:solidFill>
              </a:rPr>
              <a:t>. </a:t>
            </a:r>
            <a:r>
              <a:rPr lang="ko-KR" altLang="ja-JP" dirty="0">
                <a:solidFill>
                  <a:schemeClr val="bg1"/>
                </a:solidFill>
              </a:rPr>
              <a:t>한 사람 한 사람이 </a:t>
            </a:r>
            <a:endParaRPr lang="en-US" altLang="ko-KR" dirty="0">
              <a:solidFill>
                <a:schemeClr val="bg1"/>
              </a:solidFill>
            </a:endParaRPr>
          </a:p>
          <a:p>
            <a:pPr latinLnBrk="1">
              <a:lnSpc>
                <a:spcPct val="150000"/>
              </a:lnSpc>
            </a:pPr>
            <a:r>
              <a:rPr lang="ja-JP" altLang="en-US" dirty="0">
                <a:solidFill>
                  <a:schemeClr val="bg1"/>
                </a:solidFill>
              </a:rPr>
              <a:t>　 </a:t>
            </a:r>
            <a:r>
              <a:rPr lang="ko-KR" altLang="ja-JP" dirty="0">
                <a:solidFill>
                  <a:schemeClr val="bg1"/>
                </a:solidFill>
              </a:rPr>
              <a:t>협조하여</a:t>
            </a:r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ko-KR" altLang="ja-JP" dirty="0">
                <a:solidFill>
                  <a:schemeClr val="bg1"/>
                </a:solidFill>
              </a:rPr>
              <a:t>상점을 응원합시다</a:t>
            </a:r>
            <a:r>
              <a:rPr lang="en-US" altLang="ja-JP" dirty="0">
                <a:solidFill>
                  <a:schemeClr val="bg1"/>
                </a:solidFill>
              </a:rPr>
              <a:t>. </a:t>
            </a:r>
            <a:endParaRPr lang="ja-JP" altLang="ja-JP" dirty="0">
              <a:solidFill>
                <a:schemeClr val="bg1"/>
              </a:solidFill>
            </a:endParaRPr>
          </a:p>
          <a:p>
            <a:pPr marL="266698" indent="-266698">
              <a:lnSpc>
                <a:spcPct val="110000"/>
              </a:lnSpc>
            </a:pP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7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8219479" y="4062594"/>
            <a:ext cx="1479822" cy="679253"/>
          </a:xfrm>
          <a:prstGeom prst="wedgeRoundRectCallout">
            <a:avLst>
              <a:gd name="adj1" fmla="val -35434"/>
              <a:gd name="adj2" fmla="val 6219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혼잡한 시간대를</a:t>
            </a:r>
            <a:endParaRPr lang="en-US" altLang="ko-KR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피하는 것도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유익합니다</a:t>
            </a:r>
            <a:r>
              <a:rPr lang="en-US" altLang="ko-KR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ja-JP" altLang="en-US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E5A9861-71B1-4C31-BBFA-EE556EB14A47}"/>
              </a:ext>
            </a:extLst>
          </p:cNvPr>
          <p:cNvSpPr/>
          <p:nvPr/>
        </p:nvSpPr>
        <p:spPr>
          <a:xfrm>
            <a:off x="3625478" y="1716960"/>
            <a:ext cx="6312073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1">
              <a:lnSpc>
                <a:spcPct val="150000"/>
              </a:lnSpc>
            </a:pP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</a:t>
            </a:r>
            <a:r>
              <a:rPr lang="ko-KR" altLang="ja-JP" dirty="0">
                <a:solidFill>
                  <a:schemeClr val="bg1"/>
                </a:solidFill>
              </a:rPr>
              <a:t>상점에 따라서는 좌석의 배치</a:t>
            </a:r>
            <a:r>
              <a:rPr lang="en-US" altLang="ja-JP" dirty="0">
                <a:solidFill>
                  <a:schemeClr val="bg1"/>
                </a:solidFill>
              </a:rPr>
              <a:t>, </a:t>
            </a:r>
            <a:r>
              <a:rPr lang="ko-KR" altLang="ja-JP" dirty="0">
                <a:solidFill>
                  <a:schemeClr val="bg1"/>
                </a:solidFill>
              </a:rPr>
              <a:t>식사 제공방법 등을제한</a:t>
            </a:r>
            <a:endParaRPr lang="en-US" altLang="ko-KR" dirty="0">
              <a:solidFill>
                <a:schemeClr val="bg1"/>
              </a:solidFill>
            </a:endParaRPr>
          </a:p>
          <a:p>
            <a:pPr latinLnBrk="1">
              <a:lnSpc>
                <a:spcPct val="150000"/>
              </a:lnSpc>
            </a:pPr>
            <a:r>
              <a:rPr lang="en-US" altLang="ko-KR" dirty="0">
                <a:solidFill>
                  <a:schemeClr val="bg1"/>
                </a:solidFill>
              </a:rPr>
              <a:t>    </a:t>
            </a:r>
            <a:r>
              <a:rPr lang="ko-KR" altLang="ja-JP" dirty="0">
                <a:solidFill>
                  <a:schemeClr val="bg1"/>
                </a:solidFill>
              </a:rPr>
              <a:t>하는 경우가 있습니다</a:t>
            </a:r>
            <a:r>
              <a:rPr lang="en-US" altLang="ja-JP" dirty="0">
                <a:solidFill>
                  <a:schemeClr val="bg1"/>
                </a:solidFill>
              </a:rPr>
              <a:t>. </a:t>
            </a:r>
            <a:r>
              <a:rPr lang="ko-KR" altLang="ja-JP" dirty="0">
                <a:solidFill>
                  <a:schemeClr val="bg1"/>
                </a:solidFill>
              </a:rPr>
              <a:t>종업원 분들도 노력하고 있습니다</a:t>
            </a:r>
            <a:r>
              <a:rPr lang="en-US" altLang="ja-JP" dirty="0">
                <a:solidFill>
                  <a:schemeClr val="bg1"/>
                </a:solidFill>
              </a:rPr>
              <a:t>.</a:t>
            </a:r>
            <a:endParaRPr lang="ja-JP" altLang="ja-JP" dirty="0">
              <a:solidFill>
                <a:schemeClr val="bg1"/>
              </a:solidFill>
            </a:endParaRPr>
          </a:p>
          <a:p>
            <a:pPr latinLnBrk="1">
              <a:lnSpc>
                <a:spcPct val="150000"/>
              </a:lnSpc>
            </a:pP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ko-KR" altLang="ja-JP" dirty="0">
                <a:solidFill>
                  <a:schemeClr val="bg1"/>
                </a:solidFill>
              </a:rPr>
              <a:t>이해와 협조를 부탁드립니다</a:t>
            </a:r>
            <a:r>
              <a:rPr lang="en-US" altLang="ja-JP" dirty="0">
                <a:solidFill>
                  <a:schemeClr val="bg1"/>
                </a:solidFill>
              </a:rPr>
              <a:t>. </a:t>
            </a:r>
            <a:endParaRPr lang="ja-JP" altLang="ja-JP" dirty="0">
              <a:solidFill>
                <a:schemeClr val="bg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679523F-5C2A-4D16-98BF-FDAC63D29838}"/>
              </a:ext>
            </a:extLst>
          </p:cNvPr>
          <p:cNvSpPr/>
          <p:nvPr/>
        </p:nvSpPr>
        <p:spPr>
          <a:xfrm>
            <a:off x="6920980" y="3297413"/>
            <a:ext cx="3250710" cy="73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‘3</a:t>
            </a:r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밀</a:t>
            </a:r>
            <a:r>
              <a:rPr lang="en-US" altLang="ko-KR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’</a:t>
            </a:r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을 피하고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환기에 협조합시다</a:t>
            </a:r>
            <a:r>
              <a:rPr lang="en-US" altLang="ko-KR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D4C3A63-C535-48DF-8A3B-74D8EA10FBB5}"/>
              </a:ext>
            </a:extLst>
          </p:cNvPr>
          <p:cNvCxnSpPr>
            <a:cxnSpLocks/>
          </p:cNvCxnSpPr>
          <p:nvPr/>
        </p:nvCxnSpPr>
        <p:spPr>
          <a:xfrm>
            <a:off x="4953000" y="1892711"/>
            <a:ext cx="117645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C5859CF-080C-4192-A1D7-C8CB67319969}"/>
              </a:ext>
            </a:extLst>
          </p:cNvPr>
          <p:cNvCxnSpPr>
            <a:cxnSpLocks/>
          </p:cNvCxnSpPr>
          <p:nvPr/>
        </p:nvCxnSpPr>
        <p:spPr>
          <a:xfrm flipV="1">
            <a:off x="5639975" y="2254003"/>
            <a:ext cx="3755952" cy="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E9F6EC2-DE43-436A-8F55-C97DEDA3078B}"/>
              </a:ext>
            </a:extLst>
          </p:cNvPr>
          <p:cNvCxnSpPr>
            <a:cxnSpLocks/>
          </p:cNvCxnSpPr>
          <p:nvPr/>
        </p:nvCxnSpPr>
        <p:spPr>
          <a:xfrm>
            <a:off x="3940400" y="3076059"/>
            <a:ext cx="124860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DA79044-DA60-48CB-9AAE-F7D2C9AC746F}"/>
              </a:ext>
            </a:extLst>
          </p:cNvPr>
          <p:cNvCxnSpPr>
            <a:cxnSpLocks/>
          </p:cNvCxnSpPr>
          <p:nvPr/>
        </p:nvCxnSpPr>
        <p:spPr>
          <a:xfrm>
            <a:off x="3940400" y="1056300"/>
            <a:ext cx="504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39">
            <a:extLst>
              <a:ext uri="{FF2B5EF4-FFF2-40B4-BE49-F238E27FC236}">
                <a16:creationId xmlns:a16="http://schemas.microsoft.com/office/drawing/2014/main" id="{23E9CD8B-96F1-4635-9155-FCC6714680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522" y="4474620"/>
            <a:ext cx="1152340" cy="939343"/>
          </a:xfrm>
          <a:prstGeom prst="rect">
            <a:avLst/>
          </a:prstGeom>
        </p:spPr>
      </p:pic>
      <p:pic>
        <p:nvPicPr>
          <p:cNvPr id="17" name="図 1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7C21C4FC-3263-4278-A98E-FF4F72396EE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8"/>
          <a:stretch/>
        </p:blipFill>
        <p:spPr>
          <a:xfrm>
            <a:off x="6810716" y="4208241"/>
            <a:ext cx="1658442" cy="1323143"/>
          </a:xfrm>
          <a:prstGeom prst="rect">
            <a:avLst/>
          </a:prstGeom>
        </p:spPr>
      </p:pic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DF8F3AB-20F3-43FC-BE67-7299680C8B59}"/>
              </a:ext>
            </a:extLst>
          </p:cNvPr>
          <p:cNvCxnSpPr>
            <a:cxnSpLocks/>
          </p:cNvCxnSpPr>
          <p:nvPr/>
        </p:nvCxnSpPr>
        <p:spPr>
          <a:xfrm>
            <a:off x="5680900" y="1056300"/>
            <a:ext cx="103774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DD355AA-5399-4DD0-B76B-BEFC2ED945D4}"/>
              </a:ext>
            </a:extLst>
          </p:cNvPr>
          <p:cNvCxnSpPr>
            <a:cxnSpLocks/>
          </p:cNvCxnSpPr>
          <p:nvPr/>
        </p:nvCxnSpPr>
        <p:spPr>
          <a:xfrm>
            <a:off x="3972145" y="1467548"/>
            <a:ext cx="2391333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980B6BEC-149A-4DFA-ABA5-71E51FBF090A}"/>
              </a:ext>
            </a:extLst>
          </p:cNvPr>
          <p:cNvSpPr/>
          <p:nvPr/>
        </p:nvSpPr>
        <p:spPr>
          <a:xfrm>
            <a:off x="8506298" y="4819299"/>
            <a:ext cx="1193003" cy="679253"/>
          </a:xfrm>
          <a:prstGeom prst="wedgeRoundRectCallout">
            <a:avLst>
              <a:gd name="adj1" fmla="val -51035"/>
              <a:gd name="adj2" fmla="val 60707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배달이나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200" dirty="0" err="1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테이크아웃도</a:t>
            </a:r>
            <a:endParaRPr lang="en-US" altLang="ko-KR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활용합시다</a:t>
            </a:r>
            <a:r>
              <a:rPr lang="en-US" altLang="ko-KR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ja-JP" altLang="en-US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2BCD0C6-5F3E-4E60-9E1E-03379CA4481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1" t="68212" r="19179"/>
          <a:stretch/>
        </p:blipFill>
        <p:spPr>
          <a:xfrm>
            <a:off x="7979668" y="5309072"/>
            <a:ext cx="630921" cy="367959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882D147-D31B-4D39-B620-D9C9764B78A2}"/>
              </a:ext>
            </a:extLst>
          </p:cNvPr>
          <p:cNvSpPr/>
          <p:nvPr/>
        </p:nvSpPr>
        <p:spPr>
          <a:xfrm>
            <a:off x="2281119" y="3235717"/>
            <a:ext cx="2663013" cy="1117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식사 중 이외에는</a:t>
            </a:r>
            <a:endParaRPr lang="ja-JP" altLang="en-US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마스크를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착용합시다</a:t>
            </a:r>
            <a:r>
              <a:rPr lang="en-US" altLang="ko-KR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6" name="Picture 55" descr="図13">
            <a:extLst>
              <a:ext uri="{FF2B5EF4-FFF2-40B4-BE49-F238E27FC236}">
                <a16:creationId xmlns:a16="http://schemas.microsoft.com/office/drawing/2014/main" id="{36309AC1-8A45-4CF4-91AF-6957608F6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422" y="67961"/>
            <a:ext cx="1838128" cy="5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2F1BDF6-02AF-4536-AEF5-2B3CB8087D50}"/>
              </a:ext>
            </a:extLst>
          </p:cNvPr>
          <p:cNvSpPr/>
          <p:nvPr/>
        </p:nvSpPr>
        <p:spPr>
          <a:xfrm>
            <a:off x="4548631" y="3326263"/>
            <a:ext cx="2228655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3E39A14-8140-4101-89F3-4F66D564808E}"/>
              </a:ext>
            </a:extLst>
          </p:cNvPr>
          <p:cNvSpPr/>
          <p:nvPr/>
        </p:nvSpPr>
        <p:spPr>
          <a:xfrm>
            <a:off x="4555597" y="3077514"/>
            <a:ext cx="3078065" cy="1210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장시간의 음식은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ko-KR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피합시다</a:t>
            </a:r>
            <a:r>
              <a:rPr lang="en-US" altLang="ko-KR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ja-JP" altLang="en-US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56FA627-F342-4988-B27D-A1E259B9C5AF}"/>
              </a:ext>
            </a:extLst>
          </p:cNvPr>
          <p:cNvSpPr/>
          <p:nvPr/>
        </p:nvSpPr>
        <p:spPr>
          <a:xfrm>
            <a:off x="114812" y="5870854"/>
            <a:ext cx="9673001" cy="904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7567112-6A2B-4686-865B-92CD7DBAB0D6}"/>
              </a:ext>
            </a:extLst>
          </p:cNvPr>
          <p:cNvSpPr/>
          <p:nvPr/>
        </p:nvSpPr>
        <p:spPr>
          <a:xfrm>
            <a:off x="435935" y="5752214"/>
            <a:ext cx="6890151" cy="1145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dirty="0">
                <a:solidFill>
                  <a:srgbClr val="00B0F0"/>
                </a:solidFill>
                <a:latin typeface="+mj-ea"/>
                <a:ea typeface="+mj-ea"/>
              </a:rPr>
              <a:t>접촉 확인 앱</a:t>
            </a:r>
            <a:r>
              <a:rPr lang="ja-JP" altLang="en-US" sz="2000" dirty="0">
                <a:solidFill>
                  <a:srgbClr val="00B0F0"/>
                </a:solidFill>
                <a:latin typeface="+mj-ea"/>
                <a:ea typeface="+mj-ea"/>
              </a:rPr>
              <a:t>（</a:t>
            </a:r>
            <a:r>
              <a:rPr lang="en-US" altLang="ja-JP" sz="2000" dirty="0">
                <a:solidFill>
                  <a:srgbClr val="00B0F0"/>
                </a:solidFill>
                <a:latin typeface="+mj-ea"/>
                <a:ea typeface="+mj-ea"/>
              </a:rPr>
              <a:t>COCOA</a:t>
            </a:r>
            <a:r>
              <a:rPr lang="ja-JP" altLang="en-US" sz="2000" dirty="0">
                <a:solidFill>
                  <a:srgbClr val="00B0F0"/>
                </a:solidFill>
                <a:latin typeface="+mj-ea"/>
                <a:ea typeface="+mj-ea"/>
              </a:rPr>
              <a:t>）</a:t>
            </a:r>
            <a:r>
              <a:rPr lang="ko-KR" altLang="en-US" sz="2000" dirty="0">
                <a:solidFill>
                  <a:srgbClr val="00B0F0"/>
                </a:solidFill>
                <a:latin typeface="+mj-ea"/>
                <a:ea typeface="+mj-ea"/>
              </a:rPr>
              <a:t>을 다운로드 합시다</a:t>
            </a:r>
            <a:r>
              <a:rPr lang="en-US" altLang="ko-KR" sz="2000" dirty="0">
                <a:solidFill>
                  <a:srgbClr val="00B0F0"/>
                </a:solidFill>
                <a:latin typeface="+mj-ea"/>
                <a:ea typeface="+mj-ea"/>
              </a:rPr>
              <a:t>.</a:t>
            </a:r>
            <a:endParaRPr lang="ja-JP" altLang="en-US" sz="20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F4F2DEF-0941-48FF-90CC-4241D9D09D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1922" y="5950609"/>
            <a:ext cx="762948" cy="745444"/>
          </a:xfrm>
          <a:prstGeom prst="rect">
            <a:avLst/>
          </a:prstGeom>
        </p:spPr>
      </p:pic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A6209DEE-7942-4C12-A3B1-41A2B22FA354}"/>
              </a:ext>
            </a:extLst>
          </p:cNvPr>
          <p:cNvSpPr/>
          <p:nvPr/>
        </p:nvSpPr>
        <p:spPr>
          <a:xfrm>
            <a:off x="7550606" y="6247563"/>
            <a:ext cx="1211047" cy="4561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ko-KR" altLang="en-US" sz="1100" b="1" dirty="0">
                <a:solidFill>
                  <a:schemeClr val="tx1"/>
                </a:solidFill>
                <a:latin typeface="+mn-ea"/>
              </a:rPr>
              <a:t>후생노동성</a:t>
            </a:r>
            <a:endParaRPr lang="en-US" altLang="ja-JP" sz="1100" b="1" dirty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ko-KR" altLang="en-US" sz="1100" b="1" dirty="0">
                <a:solidFill>
                  <a:schemeClr val="tx1"/>
                </a:solidFill>
                <a:latin typeface="+mn-ea"/>
              </a:rPr>
              <a:t>웹사이트</a:t>
            </a:r>
            <a:endParaRPr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C58869C-0E97-4F1C-A2BC-76ECC5194764}"/>
              </a:ext>
            </a:extLst>
          </p:cNvPr>
          <p:cNvSpPr/>
          <p:nvPr/>
        </p:nvSpPr>
        <p:spPr>
          <a:xfrm>
            <a:off x="7508389" y="6017486"/>
            <a:ext cx="1211047" cy="202138"/>
          </a:xfrm>
          <a:prstGeom prst="roundRect">
            <a:avLst/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ko-KR" altLang="en-US" sz="1100" b="1" dirty="0">
                <a:solidFill>
                  <a:schemeClr val="tx1"/>
                </a:solidFill>
                <a:latin typeface="+mn-ea"/>
              </a:rPr>
              <a:t>자세한 내용은 여기</a:t>
            </a:r>
            <a:endParaRPr lang="en-US" altLang="ko-KR" sz="1100" b="1" dirty="0">
              <a:solidFill>
                <a:schemeClr val="tx1"/>
              </a:solidFill>
              <a:latin typeface="+mn-ea"/>
            </a:endParaRPr>
          </a:p>
          <a:p>
            <a:pPr algn="dist"/>
            <a:endParaRPr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D0AEBB9B-DDEB-4889-B0F3-FD0659EF8BDB}"/>
              </a:ext>
            </a:extLst>
          </p:cNvPr>
          <p:cNvSpPr/>
          <p:nvPr/>
        </p:nvSpPr>
        <p:spPr>
          <a:xfrm>
            <a:off x="4130141" y="3993327"/>
            <a:ext cx="1665287" cy="552341"/>
          </a:xfrm>
          <a:prstGeom prst="wedgeRoundRectCallout">
            <a:avLst>
              <a:gd name="adj1" fmla="val 57446"/>
              <a:gd name="adj2" fmla="val 70129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술의 양은 정도껏</a:t>
            </a:r>
            <a:r>
              <a:rPr lang="en-US" altLang="ko-KR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en-US" altLang="ja-JP" sz="105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큰소리로 대화하는 것도</a:t>
            </a:r>
            <a:endParaRPr lang="en-US" altLang="ko-KR" sz="105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ko-KR" altLang="en-US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피합시다</a:t>
            </a:r>
            <a:r>
              <a:rPr lang="en-US" altLang="ko-KR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 </a:t>
            </a:r>
            <a:endParaRPr lang="en-US" altLang="ja-JP" sz="105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4" name="図 43" descr="文字が書かれた看板&#10;&#10;自動的に生成された説明">
            <a:extLst>
              <a:ext uri="{FF2B5EF4-FFF2-40B4-BE49-F238E27FC236}">
                <a16:creationId xmlns:a16="http://schemas.microsoft.com/office/drawing/2014/main" id="{B22B7440-8292-4F6B-B97C-ECCD919E76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991" y="1724681"/>
            <a:ext cx="1254768" cy="1254768"/>
          </a:xfrm>
          <a:prstGeom prst="rect">
            <a:avLst/>
          </a:prstGeom>
        </p:spPr>
      </p:pic>
      <p:pic>
        <p:nvPicPr>
          <p:cNvPr id="54" name="図 53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ABA5C91-CC74-44FF-859E-E432B365E275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469" y="4853526"/>
            <a:ext cx="462661" cy="17135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A17EE81-4E92-4025-BB3E-1FE6F012FD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86705" y="4697529"/>
            <a:ext cx="1431944" cy="1013280"/>
          </a:xfrm>
          <a:prstGeom prst="rect">
            <a:avLst/>
          </a:prstGeom>
        </p:spPr>
      </p:pic>
      <p:pic>
        <p:nvPicPr>
          <p:cNvPr id="9" name="図 8" descr="ケーキ, 時計, 部屋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845B7CA-6888-4DA5-9A31-54E5B7AF616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81" y="4570887"/>
            <a:ext cx="1277915" cy="1277915"/>
          </a:xfrm>
          <a:prstGeom prst="rect">
            <a:avLst/>
          </a:prstGeom>
        </p:spPr>
      </p:pic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EF5EE4AB-28FD-4877-A64D-06BDBDF4A7AB}"/>
              </a:ext>
            </a:extLst>
          </p:cNvPr>
          <p:cNvSpPr/>
          <p:nvPr/>
        </p:nvSpPr>
        <p:spPr>
          <a:xfrm>
            <a:off x="1862883" y="4262210"/>
            <a:ext cx="1485233" cy="530121"/>
          </a:xfrm>
          <a:prstGeom prst="wedgeRoundRectCallout">
            <a:avLst>
              <a:gd name="adj1" fmla="val 36899"/>
              <a:gd name="adj2" fmla="val 70638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술을 따르거나 술잔을 돌리는 것도 하지 맙시다</a:t>
            </a:r>
            <a:r>
              <a:rPr lang="en-US" altLang="ko-KR" sz="105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 </a:t>
            </a:r>
            <a:endParaRPr lang="en-US" altLang="ja-JP" sz="105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7" name="吹き出し: 角を丸めた四角形 56">
            <a:extLst>
              <a:ext uri="{FF2B5EF4-FFF2-40B4-BE49-F238E27FC236}">
                <a16:creationId xmlns:a16="http://schemas.microsoft.com/office/drawing/2014/main" id="{A738CE91-6DD5-4C73-B8B5-E0DA8FA0B239}"/>
              </a:ext>
            </a:extLst>
          </p:cNvPr>
          <p:cNvSpPr/>
          <p:nvPr/>
        </p:nvSpPr>
        <p:spPr>
          <a:xfrm>
            <a:off x="1574799" y="4960853"/>
            <a:ext cx="1485233" cy="750635"/>
          </a:xfrm>
          <a:prstGeom prst="wedgeRoundRectCallout">
            <a:avLst>
              <a:gd name="adj1" fmla="val 60523"/>
              <a:gd name="adj2" fmla="val -4963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숟가락이나 젓가락 등을 공유하거나 돌려가면서 사용 하는 것도 피합시다</a:t>
            </a:r>
            <a:r>
              <a:rPr lang="en-US" altLang="ko-KR" sz="1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en-US" altLang="ja-JP" sz="1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8" name="図 57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AC1D2DE-7267-456C-AD15-9136631F70A7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297" y="4963341"/>
            <a:ext cx="312617" cy="115784"/>
          </a:xfrm>
          <a:prstGeom prst="rect">
            <a:avLst/>
          </a:prstGeom>
        </p:spPr>
      </p:pic>
      <p:pic>
        <p:nvPicPr>
          <p:cNvPr id="60" name="図 59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411FB55-FD4A-40B0-B425-8F3C44065EBC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492" y="5198027"/>
            <a:ext cx="238487" cy="135033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F00D59-601B-461D-87F3-7A785428B824}"/>
              </a:ext>
            </a:extLst>
          </p:cNvPr>
          <p:cNvSpPr/>
          <p:nvPr/>
        </p:nvSpPr>
        <p:spPr>
          <a:xfrm>
            <a:off x="3616664" y="5206332"/>
            <a:ext cx="101694" cy="112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25BA328B-B5F8-4C51-8758-03D522D707CA}"/>
              </a:ext>
            </a:extLst>
          </p:cNvPr>
          <p:cNvSpPr/>
          <p:nvPr/>
        </p:nvSpPr>
        <p:spPr>
          <a:xfrm rot="923540">
            <a:off x="3551126" y="5221296"/>
            <a:ext cx="66986" cy="180424"/>
          </a:xfrm>
          <a:prstGeom prst="arc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7523136" y="2770079"/>
            <a:ext cx="2101734" cy="509616"/>
          </a:xfrm>
          <a:prstGeom prst="wedgeRoundRectCallout">
            <a:avLst>
              <a:gd name="adj1" fmla="val -42156"/>
              <a:gd name="adj2" fmla="val -86221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가게 분들께 의견을 말할 때에는</a:t>
            </a:r>
            <a:r>
              <a:rPr lang="ja-JP" altLang="en-US" sz="11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ko-KR" altLang="en-US" sz="11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말하는 방법에도 배려를 합시다</a:t>
            </a:r>
            <a:r>
              <a:rPr lang="en-US" altLang="ko-KR" sz="11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.</a:t>
            </a:r>
            <a:endParaRPr lang="en-US" altLang="ja-JP" sz="11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7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1915</TotalTime>
  <Words>153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맑은 고딕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侑樹</dc:creator>
  <cp:lastModifiedBy>kanei90cl12</cp:lastModifiedBy>
  <cp:revision>212</cp:revision>
  <cp:lastPrinted>2020-12-15T08:36:59Z</cp:lastPrinted>
  <dcterms:created xsi:type="dcterms:W3CDTF">2020-03-25T16:13:32Z</dcterms:created>
  <dcterms:modified xsi:type="dcterms:W3CDTF">2020-12-18T00:29:30Z</dcterms:modified>
</cp:coreProperties>
</file>