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作成者" lastIdx="3" clrIdx="0">
    <p:extLst>
      <p:ext uri="{19B8F6BF-5375-455C-9EA6-DF929625EA0E}">
        <p15:presenceInfo xmlns:p15="http://schemas.microsoft.com/office/powerpoint/2012/main" userId="作成者"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89800"/>
    <a:srgbClr val="DAA600"/>
    <a:srgbClr val="E66914"/>
    <a:srgbClr val="EEB500"/>
    <a:srgbClr val="BFBFBF"/>
    <a:srgbClr val="A66CD2"/>
    <a:srgbClr val="9E5ECE"/>
    <a:srgbClr val="8C3FC5"/>
    <a:srgbClr val="EAB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autoAdjust="0"/>
    <p:restoredTop sz="96291" autoAdjust="0"/>
  </p:normalViewPr>
  <p:slideViewPr>
    <p:cSldViewPr snapToGrid="0">
      <p:cViewPr varScale="1">
        <p:scale>
          <a:sx n="106" d="100"/>
          <a:sy n="106" d="100"/>
        </p:scale>
        <p:origin x="21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8830" cy="495029"/>
          </a:xfrm>
          <a:prstGeom prst="rect">
            <a:avLst/>
          </a:prstGeom>
        </p:spPr>
        <p:txBody>
          <a:bodyPr vert="horz" lIns="90620" tIns="45309" rIns="90620" bIns="453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0" cy="495029"/>
          </a:xfrm>
          <a:prstGeom prst="rect">
            <a:avLst/>
          </a:prstGeom>
        </p:spPr>
        <p:txBody>
          <a:bodyPr vert="horz" lIns="90620" tIns="45309" rIns="90620" bIns="45309" rtlCol="0"/>
          <a:lstStyle>
            <a:lvl1pPr algn="r">
              <a:defRPr sz="1200"/>
            </a:lvl1pPr>
          </a:lstStyle>
          <a:p>
            <a:fld id="{17E5AFB5-4E12-4602-B065-EE9A8636164E}" type="datetimeFigureOut">
              <a:rPr kumimoji="1" lang="ja-JP" altLang="en-US" smtClean="0"/>
              <a:t>2020/12/16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0620" tIns="45309" rIns="90620" bIns="45309"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20" tIns="45309" rIns="90620" bIns="453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6"/>
            <a:ext cx="2918830" cy="495028"/>
          </a:xfrm>
          <a:prstGeom prst="rect">
            <a:avLst/>
          </a:prstGeom>
        </p:spPr>
        <p:txBody>
          <a:bodyPr vert="horz" lIns="90620" tIns="45309" rIns="90620" bIns="453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5028"/>
          </a:xfrm>
          <a:prstGeom prst="rect">
            <a:avLst/>
          </a:prstGeom>
        </p:spPr>
        <p:txBody>
          <a:bodyPr vert="horz" lIns="90620" tIns="45309" rIns="90620" bIns="45309" rtlCol="0" anchor="b"/>
          <a:lstStyle>
            <a:lvl1pPr algn="r">
              <a:defRPr sz="1200"/>
            </a:lvl1pPr>
          </a:lstStyle>
          <a:p>
            <a:fld id="{B1886E13-5994-4408-8AA2-90C4C3F37398}" type="slidenum">
              <a:rPr kumimoji="1" lang="ja-JP" altLang="en-US" smtClean="0"/>
              <a:t>‹#›</a:t>
            </a:fld>
            <a:endParaRPr kumimoji="1" lang="ja-JP" altLang="en-US"/>
          </a:p>
        </p:txBody>
      </p:sp>
    </p:spTree>
    <p:extLst>
      <p:ext uri="{BB962C8B-B14F-4D97-AF65-F5344CB8AC3E}">
        <p14:creationId xmlns:p14="http://schemas.microsoft.com/office/powerpoint/2010/main" val="25322268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1886E13-5994-4408-8AA2-90C4C3F37398}" type="slidenum">
              <a:rPr kumimoji="1" lang="ja-JP" altLang="en-US" smtClean="0"/>
              <a:t>1</a:t>
            </a:fld>
            <a:endParaRPr kumimoji="1" lang="ja-JP" altLang="en-US"/>
          </a:p>
        </p:txBody>
      </p:sp>
    </p:spTree>
    <p:extLst>
      <p:ext uri="{BB962C8B-B14F-4D97-AF65-F5344CB8AC3E}">
        <p14:creationId xmlns:p14="http://schemas.microsoft.com/office/powerpoint/2010/main" val="143000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1550170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376056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3732731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119230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25878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137124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229389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1988994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405197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115625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64D555-D79A-4D3F-967F-E34C8DCE7085}" type="datetimeFigureOut">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106996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4D555-D79A-4D3F-967F-E34C8DCE7085}" type="datetimeFigureOut">
              <a:rPr kumimoji="1" lang="ja-JP" altLang="en-US" smtClean="0"/>
              <a:t>2020/12/16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0FA63-1310-4775-84C0-25496DC8B226}" type="slidenum">
              <a:rPr kumimoji="1" lang="ja-JP" altLang="en-US" smtClean="0"/>
              <a:t>‹#›</a:t>
            </a:fld>
            <a:endParaRPr kumimoji="1" lang="ja-JP" altLang="en-US"/>
          </a:p>
        </p:txBody>
      </p:sp>
    </p:spTree>
    <p:extLst>
      <p:ext uri="{BB962C8B-B14F-4D97-AF65-F5344CB8AC3E}">
        <p14:creationId xmlns:p14="http://schemas.microsoft.com/office/powerpoint/2010/main" val="2122077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emf"/><Relationship Id="rId4" Type="http://schemas.microsoft.com/office/2007/relationships/hdphoto" Target="../media/hdphoto1.wdp"/><Relationship Id="rId9" Type="http://schemas.openxmlformats.org/officeDocument/2006/relationships/image" Target="../media/image6.wmf"/><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0" name="四角形: 角度付き 19">
            <a:extLst>
              <a:ext uri="{FF2B5EF4-FFF2-40B4-BE49-F238E27FC236}">
                <a16:creationId xmlns:a16="http://schemas.microsoft.com/office/drawing/2014/main" id="{6162A965-AAFB-4B25-AEF9-2B0116AA5D55}"/>
              </a:ext>
            </a:extLst>
          </p:cNvPr>
          <p:cNvSpPr/>
          <p:nvPr/>
        </p:nvSpPr>
        <p:spPr>
          <a:xfrm>
            <a:off x="143696" y="729247"/>
            <a:ext cx="3392191" cy="2308267"/>
          </a:xfrm>
          <a:prstGeom prst="bevel">
            <a:avLst>
              <a:gd name="adj" fmla="val 2614"/>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2000">
              <a:solidFill>
                <a:srgbClr val="8C3FC5"/>
              </a:solidFill>
            </a:endParaRPr>
          </a:p>
        </p:txBody>
      </p:sp>
      <p:sp>
        <p:nvSpPr>
          <p:cNvPr id="8" name="正方形/長方形 7">
            <a:extLst>
              <a:ext uri="{FF2B5EF4-FFF2-40B4-BE49-F238E27FC236}">
                <a16:creationId xmlns:a16="http://schemas.microsoft.com/office/drawing/2014/main" id="{7D8774ED-4F77-42FB-B050-D30C351372DC}"/>
              </a:ext>
            </a:extLst>
          </p:cNvPr>
          <p:cNvSpPr/>
          <p:nvPr/>
        </p:nvSpPr>
        <p:spPr>
          <a:xfrm>
            <a:off x="136191" y="846637"/>
            <a:ext cx="3313301" cy="118423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solidFill>
                  <a:srgbClr val="00B0F0"/>
                </a:solidFill>
                <a:latin typeface="HGS創英角ﾎﾟｯﾌﾟ体" panose="040B0A00000000000000" pitchFamily="50" charset="-128"/>
                <a:ea typeface="HGS創英角ﾎﾟｯﾌﾟ体" panose="040B0A00000000000000" pitchFamily="50" charset="-128"/>
              </a:rPr>
              <a:t>Things to Please Keep in Mind When Eating Out </a:t>
            </a:r>
          </a:p>
          <a:p>
            <a:pPr marL="185738" indent="-185738"/>
            <a:r>
              <a:rPr lang="en-US" altLang="ja-JP" sz="1600" dirty="0">
                <a:solidFill>
                  <a:srgbClr val="00B0F0"/>
                </a:solidFill>
                <a:latin typeface="HGS創英角ﾎﾟｯﾌﾟ体" panose="040B0A00000000000000" pitchFamily="50" charset="-128"/>
                <a:ea typeface="HGS創英角ﾎﾟｯﾌﾟ体" panose="040B0A00000000000000" pitchFamily="50" charset="-128"/>
              </a:rPr>
              <a:t>   </a:t>
            </a:r>
            <a:r>
              <a:rPr lang="en-US" altLang="ja-JP" sz="1400" dirty="0">
                <a:solidFill>
                  <a:srgbClr val="00B0F0"/>
                </a:solidFill>
                <a:latin typeface="HGS創英角ﾎﾟｯﾌﾟ体" panose="040B0A00000000000000" pitchFamily="50" charset="-128"/>
                <a:ea typeface="HGS創英角ﾎﾟｯﾌﾟ体" panose="040B0A00000000000000" pitchFamily="50" charset="-128"/>
              </a:rPr>
              <a:t>To safely enjoy good food and good conversation </a:t>
            </a:r>
            <a:r>
              <a:rPr lang="ja-JP" altLang="en-US" sz="1400" dirty="0">
                <a:solidFill>
                  <a:srgbClr val="00B0F0"/>
                </a:solidFill>
                <a:latin typeface="HGS創英角ﾎﾟｯﾌﾟ体" panose="040B0A00000000000000" pitchFamily="50" charset="-128"/>
                <a:ea typeface="HGS創英角ﾎﾟｯﾌﾟ体" panose="040B0A00000000000000" pitchFamily="50" charset="-128"/>
              </a:rPr>
              <a:t>　</a:t>
            </a:r>
            <a:endParaRPr lang="en-US" altLang="ja-JP" sz="1400" dirty="0">
              <a:solidFill>
                <a:srgbClr val="00B0F0"/>
              </a:solidFill>
              <a:latin typeface="HGS創英角ﾎﾟｯﾌﾟ体" panose="040B0A00000000000000" pitchFamily="50" charset="-128"/>
              <a:ea typeface="HGS創英角ﾎﾟｯﾌﾟ体" panose="040B0A00000000000000" pitchFamily="50" charset="-128"/>
            </a:endParaRPr>
          </a:p>
        </p:txBody>
      </p:sp>
      <p:sp>
        <p:nvSpPr>
          <p:cNvPr id="5" name="正方形/長方形 4">
            <a:extLst>
              <a:ext uri="{FF2B5EF4-FFF2-40B4-BE49-F238E27FC236}">
                <a16:creationId xmlns:a16="http://schemas.microsoft.com/office/drawing/2014/main" id="{5FBEDC54-3003-40CC-B765-3AE1A9BBFD0C}"/>
              </a:ext>
            </a:extLst>
          </p:cNvPr>
          <p:cNvSpPr/>
          <p:nvPr/>
        </p:nvSpPr>
        <p:spPr>
          <a:xfrm>
            <a:off x="-165100" y="47933"/>
            <a:ext cx="5451805" cy="69088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200" dirty="0">
                <a:solidFill>
                  <a:schemeClr val="bg1"/>
                </a:solidFill>
                <a:latin typeface="HGS創英角ﾎﾟｯﾌﾟ体" panose="040B0A00000000000000" pitchFamily="50" charset="-128"/>
                <a:ea typeface="HGS創英角ﾎﾟｯﾌﾟ体" panose="040B0A00000000000000" pitchFamily="50" charset="-128"/>
              </a:rPr>
              <a:t>Preventing the Spread of COVID-19</a:t>
            </a:r>
            <a:endParaRPr lang="ja-JP" altLang="en-US" sz="22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3" name="正方形/長方形 22">
            <a:extLst>
              <a:ext uri="{FF2B5EF4-FFF2-40B4-BE49-F238E27FC236}">
                <a16:creationId xmlns:a16="http://schemas.microsoft.com/office/drawing/2014/main" id="{AEC4C4AE-3A0E-4B17-A5BA-37D8090EE45C}"/>
              </a:ext>
            </a:extLst>
          </p:cNvPr>
          <p:cNvSpPr/>
          <p:nvPr/>
        </p:nvSpPr>
        <p:spPr>
          <a:xfrm>
            <a:off x="138450" y="3305893"/>
            <a:ext cx="1985240" cy="245182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2000" dirty="0">
              <a:solidFill>
                <a:srgbClr val="FF3399"/>
              </a:solidFill>
              <a:latin typeface="HGS創英角ﾎﾟｯﾌﾟ体" panose="040B0A00000000000000" pitchFamily="50" charset="-128"/>
              <a:ea typeface="HGS創英角ﾎﾟｯﾌﾟ体" panose="040B0A00000000000000" pitchFamily="50" charset="-128"/>
            </a:endParaRPr>
          </a:p>
        </p:txBody>
      </p:sp>
      <p:sp>
        <p:nvSpPr>
          <p:cNvPr id="24" name="正方形/長方形 23">
            <a:extLst>
              <a:ext uri="{FF2B5EF4-FFF2-40B4-BE49-F238E27FC236}">
                <a16:creationId xmlns:a16="http://schemas.microsoft.com/office/drawing/2014/main" id="{4376C608-0818-409C-8B0E-A98932D5C0F6}"/>
              </a:ext>
            </a:extLst>
          </p:cNvPr>
          <p:cNvSpPr/>
          <p:nvPr/>
        </p:nvSpPr>
        <p:spPr>
          <a:xfrm>
            <a:off x="2304145" y="3333950"/>
            <a:ext cx="2220843" cy="245182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24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25" name="正方形/長方形 24">
            <a:extLst>
              <a:ext uri="{FF2B5EF4-FFF2-40B4-BE49-F238E27FC236}">
                <a16:creationId xmlns:a16="http://schemas.microsoft.com/office/drawing/2014/main" id="{639297DF-5195-4C35-91CF-6D4B4D13EECA}"/>
              </a:ext>
            </a:extLst>
          </p:cNvPr>
          <p:cNvSpPr/>
          <p:nvPr/>
        </p:nvSpPr>
        <p:spPr>
          <a:xfrm>
            <a:off x="6975892" y="3305893"/>
            <a:ext cx="2880000" cy="243145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13" name="正方形/長方形 12">
            <a:extLst>
              <a:ext uri="{FF2B5EF4-FFF2-40B4-BE49-F238E27FC236}">
                <a16:creationId xmlns:a16="http://schemas.microsoft.com/office/drawing/2014/main" id="{55C4FE6F-9C9C-47F0-BC6A-57C3767A8739}"/>
              </a:ext>
            </a:extLst>
          </p:cNvPr>
          <p:cNvSpPr/>
          <p:nvPr/>
        </p:nvSpPr>
        <p:spPr>
          <a:xfrm>
            <a:off x="152135" y="3213602"/>
            <a:ext cx="2067766" cy="145145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2000" dirty="0">
                <a:solidFill>
                  <a:srgbClr val="00B0F0"/>
                </a:solidFill>
                <a:latin typeface="HGS創英角ﾎﾟｯﾌﾟ体" panose="040B0A00000000000000" pitchFamily="50" charset="-128"/>
                <a:ea typeface="HGS創英角ﾎﾟｯﾌﾟ体" panose="040B0A00000000000000" pitchFamily="50" charset="-128"/>
              </a:rPr>
              <a:t>Wash or disinfect your hands before eating.</a:t>
            </a:r>
            <a:endParaRPr lang="ja-JP" altLang="en-US" sz="2000">
              <a:solidFill>
                <a:srgbClr val="00B0F0"/>
              </a:solidFill>
              <a:latin typeface="HGS創英角ﾎﾟｯﾌﾟ体" panose="040B0A00000000000000" pitchFamily="50" charset="-128"/>
              <a:ea typeface="HGS創英角ﾎﾟｯﾌﾟ体" panose="040B0A00000000000000" pitchFamily="50" charset="-128"/>
            </a:endParaRPr>
          </a:p>
        </p:txBody>
      </p:sp>
      <p:cxnSp>
        <p:nvCxnSpPr>
          <p:cNvPr id="30" name="直線コネクタ 29">
            <a:extLst>
              <a:ext uri="{FF2B5EF4-FFF2-40B4-BE49-F238E27FC236}">
                <a16:creationId xmlns:a16="http://schemas.microsoft.com/office/drawing/2014/main" id="{627A597E-A88A-44FA-9E69-477F7BC35FA5}"/>
              </a:ext>
            </a:extLst>
          </p:cNvPr>
          <p:cNvCxnSpPr>
            <a:cxnSpLocks/>
          </p:cNvCxnSpPr>
          <p:nvPr/>
        </p:nvCxnSpPr>
        <p:spPr>
          <a:xfrm>
            <a:off x="114812" y="616887"/>
            <a:ext cx="4815121" cy="125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882DDE05-86BF-48C8-AD28-8912A4B30412}"/>
              </a:ext>
            </a:extLst>
          </p:cNvPr>
          <p:cNvSpPr/>
          <p:nvPr/>
        </p:nvSpPr>
        <p:spPr>
          <a:xfrm>
            <a:off x="5094515" y="58632"/>
            <a:ext cx="4693298" cy="558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53" name="図 52" descr="挿絵 が含まれている画像&#10;&#10;自動的に生成された説明">
            <a:extLst>
              <a:ext uri="{FF2B5EF4-FFF2-40B4-BE49-F238E27FC236}">
                <a16:creationId xmlns:a16="http://schemas.microsoft.com/office/drawing/2014/main" id="{71BCB4DB-7396-40A7-B5D2-06EC0E88266F}"/>
              </a:ext>
            </a:extLst>
          </p:cNvPr>
          <p:cNvPicPr>
            <a:picLocks noChangeAspect="1"/>
          </p:cNvPicPr>
          <p:nvPr/>
        </p:nvPicPr>
        <p:blipFill>
          <a:blip r:embed="rId3" cstate="print">
            <a:extLst>
              <a:ext uri="{BEBA8EAE-BF5A-486C-A8C5-ECC9F3942E4B}">
                <a14:imgProps xmlns:a14="http://schemas.microsoft.com/office/drawing/2010/main">
                  <a14:imgLayer r:embed="rId4">
                    <a14:imgEffect>
                      <a14:backgroundRemoval t="9862" b="89446" l="5063" r="95645">
                        <a14:foregroundMark x1="9526" y1="29931" x2="9526" y2="29931"/>
                        <a14:foregroundMark x1="9526" y1="37716" x2="9526" y2="37716"/>
                        <a14:foregroundMark x1="6859" y1="51903" x2="6859" y2="51903"/>
                        <a14:foregroundMark x1="5117" y1="47924" x2="5117" y2="47924"/>
                        <a14:foregroundMark x1="48231" y1="39446" x2="48231" y2="39446"/>
                        <a14:foregroundMark x1="40501" y1="40657" x2="40501" y2="40657"/>
                        <a14:foregroundMark x1="35003" y1="24740" x2="35003" y2="24740"/>
                        <a14:foregroundMark x1="54654" y1="30623" x2="54654" y2="30623"/>
                        <a14:foregroundMark x1="36527" y1="40657" x2="36527" y2="40657"/>
                        <a14:foregroundMark x1="37942" y1="51038" x2="37942" y2="51038"/>
                        <a14:foregroundMark x1="41372" y1="28547" x2="41372" y2="28547"/>
                        <a14:foregroundMark x1="47360" y1="28201" x2="47360" y2="28201"/>
                        <a14:foregroundMark x1="73163" y1="28893" x2="73163" y2="28893"/>
                        <a14:foregroundMark x1="89494" y1="27855" x2="89494" y2="27855"/>
                        <a14:foregroundMark x1="95645" y1="43426" x2="95645" y2="42388"/>
                        <a14:backgroundMark x1="74578" y1="54844" x2="74578" y2="54844"/>
                        <a14:backgroundMark x1="75558" y1="63841" x2="75558" y2="63841"/>
                        <a14:backgroundMark x1="61894" y1="28201" x2="61894" y2="28201"/>
                        <a14:backgroundMark x1="57648" y1="28547" x2="57648" y2="28547"/>
                        <a14:backgroundMark x1="57866" y1="34083" x2="57866" y2="34083"/>
                        <a14:backgroundMark x1="53239" y1="34083" x2="53239" y2="34083"/>
                        <a14:backgroundMark x1="57975" y1="39965" x2="57975" y2="39965"/>
                        <a14:backgroundMark x1="63201" y1="39965" x2="63201" y2="39965"/>
                        <a14:backgroundMark x1="56124" y1="45848" x2="56124" y2="45848"/>
                        <a14:backgroundMark x1="55743" y1="51730" x2="55743" y2="51730"/>
                        <a14:backgroundMark x1="56560" y1="57266" x2="56560" y2="57266"/>
                        <a14:backgroundMark x1="16113" y1="49308" x2="16113" y2="49308"/>
                        <a14:backgroundMark x1="15242" y1="22664" x2="15242" y2="22664"/>
                        <a14:backgroundMark x1="13283" y1="31315" x2="13283" y2="31315"/>
                        <a14:backgroundMark x1="13936" y1="30277" x2="13936" y2="30277"/>
                        <a14:backgroundMark x1="9472" y1="45502" x2="9472" y2="45502"/>
                        <a14:backgroundMark x1="9036" y1="21626" x2="9036" y2="21626"/>
                        <a14:backgroundMark x1="9036" y1="20588" x2="9036" y2="20588"/>
                        <a14:backgroundMark x1="23571" y1="50865" x2="23571" y2="50865"/>
                        <a14:backgroundMark x1="20196" y1="69377" x2="20196" y2="69377"/>
                        <a14:backgroundMark x1="20631" y1="30796" x2="20631" y2="30796"/>
                        <a14:backgroundMark x1="19597" y1="15052" x2="19597" y2="15052"/>
                        <a14:backgroundMark x1="13609" y1="67474" x2="13609" y2="67474"/>
                        <a14:backgroundMark x1="11268" y1="55709" x2="11268" y2="55709"/>
                        <a14:backgroundMark x1="27382" y1="39446" x2="27382" y2="39446"/>
                        <a14:backgroundMark x1="59662" y1="51557" x2="59662" y2="51557"/>
                        <a14:backgroundMark x1="8710" y1="23529" x2="8710" y2="23529"/>
                        <a14:backgroundMark x1="8982" y1="21972" x2="8982" y2="21972"/>
                        <a14:backgroundMark x1="8982" y1="23875" x2="8982" y2="23875"/>
                      </a14:backgroundRemoval>
                    </a14:imgEffect>
                  </a14:imgLayer>
                </a14:imgProps>
              </a:ext>
              <a:ext uri="{28A0092B-C50C-407E-A947-70E740481C1C}">
                <a14:useLocalDpi xmlns:a14="http://schemas.microsoft.com/office/drawing/2010/main" val="0"/>
              </a:ext>
            </a:extLst>
          </a:blip>
          <a:stretch>
            <a:fillRect/>
          </a:stretch>
        </p:blipFill>
        <p:spPr>
          <a:xfrm>
            <a:off x="8415892" y="143278"/>
            <a:ext cx="1245617" cy="418670"/>
          </a:xfrm>
          <a:prstGeom prst="rect">
            <a:avLst/>
          </a:prstGeom>
        </p:spPr>
      </p:pic>
      <p:pic>
        <p:nvPicPr>
          <p:cNvPr id="41" name="図 40">
            <a:extLst>
              <a:ext uri="{FF2B5EF4-FFF2-40B4-BE49-F238E27FC236}">
                <a16:creationId xmlns:a16="http://schemas.microsoft.com/office/drawing/2014/main" id="{A547F711-69F5-4D62-A2A6-9132DBFE47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86705" y="256083"/>
            <a:ext cx="1239718" cy="193059"/>
          </a:xfrm>
          <a:prstGeom prst="rect">
            <a:avLst/>
          </a:prstGeom>
        </p:spPr>
      </p:pic>
      <p:sp>
        <p:nvSpPr>
          <p:cNvPr id="36" name="正方形/長方形 35">
            <a:extLst>
              <a:ext uri="{FF2B5EF4-FFF2-40B4-BE49-F238E27FC236}">
                <a16:creationId xmlns:a16="http://schemas.microsoft.com/office/drawing/2014/main" id="{4B376F63-7BF7-431B-9AB5-2A6E284E04BC}"/>
              </a:ext>
            </a:extLst>
          </p:cNvPr>
          <p:cNvSpPr/>
          <p:nvPr/>
        </p:nvSpPr>
        <p:spPr>
          <a:xfrm>
            <a:off x="3584021" y="596500"/>
            <a:ext cx="6203792" cy="133552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266698" indent="-266698">
              <a:lnSpc>
                <a:spcPct val="110000"/>
              </a:lnSpc>
            </a:pPr>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 </a:t>
            </a:r>
            <a:r>
              <a:rPr lang="en-US" altLang="ja-JP" sz="1600" dirty="0">
                <a:solidFill>
                  <a:schemeClr val="bg1"/>
                </a:solidFill>
                <a:latin typeface="HGS創英角ﾎﾟｯﾌﾟ体" panose="040B0A00000000000000" pitchFamily="50" charset="-128"/>
                <a:ea typeface="HGS創英角ﾎﾟｯﾌﾟ体" panose="040B0A00000000000000" pitchFamily="50" charset="-128"/>
              </a:rPr>
              <a:t>When eating out, you need to be careful to avoid not only becoming infected yourself but also infecting others. We can continue to support restaurants if we all work together and do our part.</a:t>
            </a:r>
            <a:endParaRPr lang="en-US" altLang="ja-JP" sz="2000" dirty="0">
              <a:solidFill>
                <a:schemeClr val="bg1"/>
              </a:solidFill>
              <a:latin typeface="HGS創英角ﾎﾟｯﾌﾟ体" panose="040B0A00000000000000" pitchFamily="50" charset="-128"/>
              <a:ea typeface="HGS創英角ﾎﾟｯﾌﾟ体" panose="040B0A00000000000000" pitchFamily="50" charset="-128"/>
            </a:endParaRPr>
          </a:p>
        </p:txBody>
      </p:sp>
      <p:sp>
        <p:nvSpPr>
          <p:cNvPr id="47" name="吹き出し: 角を丸めた四角形 46">
            <a:extLst>
              <a:ext uri="{FF2B5EF4-FFF2-40B4-BE49-F238E27FC236}">
                <a16:creationId xmlns:a16="http://schemas.microsoft.com/office/drawing/2014/main" id="{C762FFE0-0809-43AB-B392-46F988B703F7}"/>
              </a:ext>
            </a:extLst>
          </p:cNvPr>
          <p:cNvSpPr/>
          <p:nvPr/>
        </p:nvSpPr>
        <p:spPr>
          <a:xfrm>
            <a:off x="8098571" y="4441800"/>
            <a:ext cx="1733488" cy="467733"/>
          </a:xfrm>
          <a:prstGeom prst="wedgeRoundRectCallout">
            <a:avLst>
              <a:gd name="adj1" fmla="val -42151"/>
              <a:gd name="adj2" fmla="val 78265"/>
              <a:gd name="adj3" fmla="val 16667"/>
            </a:avLst>
          </a:prstGeom>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100" dirty="0">
                <a:solidFill>
                  <a:srgbClr val="00B0F0"/>
                </a:solidFill>
                <a:latin typeface="HGS創英角ﾎﾟｯﾌﾟ体" panose="040B0A00000000000000" pitchFamily="50" charset="-128"/>
                <a:ea typeface="HGS創英角ﾎﾟｯﾌﾟ体" panose="040B0A00000000000000" pitchFamily="50" charset="-128"/>
              </a:rPr>
              <a:t>Avoiding busy times of day is also effective.</a:t>
            </a:r>
            <a:endParaRPr lang="ja-JP" altLang="en-US" sz="1100" dirty="0">
              <a:solidFill>
                <a:srgbClr val="00B0F0"/>
              </a:solidFill>
              <a:latin typeface="HGS創英角ﾎﾟｯﾌﾟ体" panose="040B0A00000000000000" pitchFamily="50" charset="-128"/>
              <a:ea typeface="HGS創英角ﾎﾟｯﾌﾟ体" panose="040B0A00000000000000" pitchFamily="50" charset="-128"/>
            </a:endParaRPr>
          </a:p>
        </p:txBody>
      </p:sp>
      <p:sp>
        <p:nvSpPr>
          <p:cNvPr id="34" name="正方形/長方形 33">
            <a:extLst>
              <a:ext uri="{FF2B5EF4-FFF2-40B4-BE49-F238E27FC236}">
                <a16:creationId xmlns:a16="http://schemas.microsoft.com/office/drawing/2014/main" id="{3E5A9861-71B1-4C31-BBFA-EE556EB14A47}"/>
              </a:ext>
            </a:extLst>
          </p:cNvPr>
          <p:cNvSpPr/>
          <p:nvPr/>
        </p:nvSpPr>
        <p:spPr>
          <a:xfrm>
            <a:off x="3574358" y="1595497"/>
            <a:ext cx="6312073" cy="145145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266698" indent="-266698">
              <a:lnSpc>
                <a:spcPct val="110000"/>
              </a:lnSpc>
            </a:pPr>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a:t>
            </a:r>
            <a:r>
              <a:rPr lang="en-US" altLang="ja-JP" dirty="0"/>
              <a:t> </a:t>
            </a:r>
            <a:r>
              <a:rPr lang="en-US" altLang="ja-JP" sz="1600" dirty="0">
                <a:solidFill>
                  <a:schemeClr val="bg1"/>
                </a:solidFill>
                <a:latin typeface="HGS創英角ﾎﾟｯﾌﾟ体" panose="040B0A00000000000000" pitchFamily="50" charset="-128"/>
                <a:ea typeface="HGS創英角ﾎﾟｯﾌﾟ体" panose="040B0A00000000000000" pitchFamily="50" charset="-128"/>
              </a:rPr>
              <a:t>Some restaurants may have restrictions on seating or how they serve food. Restaurant workers are doing their best to prevent the spread of infection. Please be patient and follow their instructions.</a:t>
            </a:r>
          </a:p>
        </p:txBody>
      </p:sp>
      <p:sp>
        <p:nvSpPr>
          <p:cNvPr id="42" name="正方形/長方形 41">
            <a:extLst>
              <a:ext uri="{FF2B5EF4-FFF2-40B4-BE49-F238E27FC236}">
                <a16:creationId xmlns:a16="http://schemas.microsoft.com/office/drawing/2014/main" id="{7679523F-5C2A-4D16-98BF-FDAC63D29838}"/>
              </a:ext>
            </a:extLst>
          </p:cNvPr>
          <p:cNvSpPr/>
          <p:nvPr/>
        </p:nvSpPr>
        <p:spPr>
          <a:xfrm>
            <a:off x="6899942" y="3393142"/>
            <a:ext cx="3055575" cy="9536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dirty="0">
                <a:solidFill>
                  <a:srgbClr val="00B0F0"/>
                </a:solidFill>
                <a:latin typeface="HGS創英角ﾎﾟｯﾌﾟ体" panose="040B0A00000000000000" pitchFamily="50" charset="-128"/>
                <a:ea typeface="HGS創英角ﾎﾟｯﾌﾟ体" panose="040B0A00000000000000" pitchFamily="50" charset="-128"/>
              </a:rPr>
              <a:t>Avoid the 3 Cs</a:t>
            </a:r>
            <a:r>
              <a:rPr lang="en-US" altLang="ja-JP" sz="1600" baseline="30000" dirty="0">
                <a:solidFill>
                  <a:srgbClr val="00B0F0"/>
                </a:solidFill>
                <a:latin typeface="HGS創英角ﾎﾟｯﾌﾟ体" panose="040B0A00000000000000" pitchFamily="50" charset="-128"/>
                <a:ea typeface="HGS創英角ﾎﾟｯﾌﾟ体" panose="040B0A00000000000000" pitchFamily="50" charset="-128"/>
              </a:rPr>
              <a:t>*</a:t>
            </a:r>
            <a:r>
              <a:rPr lang="en-US" altLang="ja-JP" sz="1600" dirty="0">
                <a:solidFill>
                  <a:srgbClr val="00B0F0"/>
                </a:solidFill>
                <a:latin typeface="HGS創英角ﾎﾟｯﾌﾟ体" panose="040B0A00000000000000" pitchFamily="50" charset="-128"/>
                <a:ea typeface="HGS創英角ﾎﾟｯﾌﾟ体" panose="040B0A00000000000000" pitchFamily="50" charset="-128"/>
              </a:rPr>
              <a:t> and cooperate with ventilation arrangements.</a:t>
            </a:r>
          </a:p>
          <a:p>
            <a:r>
              <a:rPr lang="en-US" altLang="ja-JP" sz="1200" dirty="0">
                <a:solidFill>
                  <a:srgbClr val="00B0F0"/>
                </a:solidFill>
                <a:latin typeface="HGS創英角ﾎﾟｯﾌﾟ体" panose="040B0A00000000000000" pitchFamily="50" charset="-128"/>
                <a:ea typeface="HGS創英角ﾎﾟｯﾌﾟ体" panose="040B0A00000000000000" pitchFamily="50" charset="-128"/>
              </a:rPr>
              <a:t>* 3 Cs: Closed spaces, Crowded places, and Close-contact settings </a:t>
            </a:r>
          </a:p>
        </p:txBody>
      </p:sp>
      <p:cxnSp>
        <p:nvCxnSpPr>
          <p:cNvPr id="37" name="直線コネクタ 36">
            <a:extLst>
              <a:ext uri="{FF2B5EF4-FFF2-40B4-BE49-F238E27FC236}">
                <a16:creationId xmlns:a16="http://schemas.microsoft.com/office/drawing/2014/main" id="{5D4C3A63-C535-48DF-8A3B-74D8EA10FBB5}"/>
              </a:ext>
            </a:extLst>
          </p:cNvPr>
          <p:cNvCxnSpPr>
            <a:cxnSpLocks/>
          </p:cNvCxnSpPr>
          <p:nvPr/>
        </p:nvCxnSpPr>
        <p:spPr>
          <a:xfrm>
            <a:off x="5214796" y="1833739"/>
            <a:ext cx="1185083"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7C5859CF-080C-4192-A1D7-C8CB67319969}"/>
              </a:ext>
            </a:extLst>
          </p:cNvPr>
          <p:cNvCxnSpPr>
            <a:cxnSpLocks/>
          </p:cNvCxnSpPr>
          <p:nvPr/>
        </p:nvCxnSpPr>
        <p:spPr>
          <a:xfrm>
            <a:off x="5728407" y="2069984"/>
            <a:ext cx="3933102"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5E9F6EC2-DE43-436A-8F55-C97DEDA3078B}"/>
              </a:ext>
            </a:extLst>
          </p:cNvPr>
          <p:cNvCxnSpPr>
            <a:cxnSpLocks/>
          </p:cNvCxnSpPr>
          <p:nvPr/>
        </p:nvCxnSpPr>
        <p:spPr>
          <a:xfrm>
            <a:off x="3942976" y="2902821"/>
            <a:ext cx="2367289"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BDA79044-DA60-48CB-9AAE-F7D2C9AC746F}"/>
              </a:ext>
            </a:extLst>
          </p:cNvPr>
          <p:cNvCxnSpPr>
            <a:cxnSpLocks/>
          </p:cNvCxnSpPr>
          <p:nvPr/>
        </p:nvCxnSpPr>
        <p:spPr>
          <a:xfrm>
            <a:off x="4564182" y="1019680"/>
            <a:ext cx="1024028"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pic>
        <p:nvPicPr>
          <p:cNvPr id="40" name="図 39">
            <a:extLst>
              <a:ext uri="{FF2B5EF4-FFF2-40B4-BE49-F238E27FC236}">
                <a16:creationId xmlns:a16="http://schemas.microsoft.com/office/drawing/2014/main" id="{23E9CD8B-96F1-4635-9155-FCC6714680F7}"/>
              </a:ext>
            </a:extLst>
          </p:cNvPr>
          <p:cNvPicPr>
            <a:picLocks noChangeAspect="1"/>
          </p:cNvPicPr>
          <p:nvPr/>
        </p:nvPicPr>
        <p:blipFill>
          <a:blip r:embed="rId6"/>
          <a:stretch>
            <a:fillRect/>
          </a:stretch>
        </p:blipFill>
        <p:spPr>
          <a:xfrm>
            <a:off x="437839" y="4648421"/>
            <a:ext cx="1152340" cy="939343"/>
          </a:xfrm>
          <a:prstGeom prst="rect">
            <a:avLst/>
          </a:prstGeom>
        </p:spPr>
      </p:pic>
      <p:pic>
        <p:nvPicPr>
          <p:cNvPr id="17" name="図 16" descr="食品 が含まれている画像&#10;&#10;自動的に生成された説明">
            <a:extLst>
              <a:ext uri="{FF2B5EF4-FFF2-40B4-BE49-F238E27FC236}">
                <a16:creationId xmlns:a16="http://schemas.microsoft.com/office/drawing/2014/main" id="{7C21C4FC-3263-4278-A98E-FF4F72396EE8}"/>
              </a:ext>
            </a:extLst>
          </p:cNvPr>
          <p:cNvPicPr>
            <a:picLocks noChangeAspect="1"/>
          </p:cNvPicPr>
          <p:nvPr/>
        </p:nvPicPr>
        <p:blipFill rotWithShape="1">
          <a:blip r:embed="rId7">
            <a:extLst>
              <a:ext uri="{28A0092B-C50C-407E-A947-70E740481C1C}">
                <a14:useLocalDpi xmlns:a14="http://schemas.microsoft.com/office/drawing/2010/main" val="0"/>
              </a:ext>
            </a:extLst>
          </a:blip>
          <a:srcRect b="23808"/>
          <a:stretch/>
        </p:blipFill>
        <p:spPr>
          <a:xfrm>
            <a:off x="6769287" y="4405510"/>
            <a:ext cx="1658442" cy="1323143"/>
          </a:xfrm>
          <a:prstGeom prst="rect">
            <a:avLst/>
          </a:prstGeom>
        </p:spPr>
      </p:pic>
      <p:cxnSp>
        <p:nvCxnSpPr>
          <p:cNvPr id="46" name="直線コネクタ 45">
            <a:extLst>
              <a:ext uri="{FF2B5EF4-FFF2-40B4-BE49-F238E27FC236}">
                <a16:creationId xmlns:a16="http://schemas.microsoft.com/office/drawing/2014/main" id="{ADF8F3AB-20F3-43FC-BE67-7299680C8B59}"/>
              </a:ext>
            </a:extLst>
          </p:cNvPr>
          <p:cNvCxnSpPr>
            <a:cxnSpLocks/>
          </p:cNvCxnSpPr>
          <p:nvPr/>
        </p:nvCxnSpPr>
        <p:spPr>
          <a:xfrm>
            <a:off x="8116539" y="1019680"/>
            <a:ext cx="1443183" cy="4368"/>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DD355AA-5399-4DD0-B76B-BEFC2ED945D4}"/>
              </a:ext>
            </a:extLst>
          </p:cNvPr>
          <p:cNvCxnSpPr>
            <a:cxnSpLocks/>
          </p:cNvCxnSpPr>
          <p:nvPr/>
        </p:nvCxnSpPr>
        <p:spPr>
          <a:xfrm>
            <a:off x="5468886" y="1581311"/>
            <a:ext cx="1981039" cy="2107"/>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6368A82-3E31-45AC-A60E-84A04C4C25B7}"/>
              </a:ext>
            </a:extLst>
          </p:cNvPr>
          <p:cNvCxnSpPr>
            <a:cxnSpLocks/>
          </p:cNvCxnSpPr>
          <p:nvPr/>
        </p:nvCxnSpPr>
        <p:spPr>
          <a:xfrm>
            <a:off x="3881010" y="2351180"/>
            <a:ext cx="1587876" cy="8065"/>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43" name="吹き出し: 角を丸めた四角形 42">
            <a:extLst>
              <a:ext uri="{FF2B5EF4-FFF2-40B4-BE49-F238E27FC236}">
                <a16:creationId xmlns:a16="http://schemas.microsoft.com/office/drawing/2014/main" id="{980B6BEC-149A-4DFA-ABA5-71E51FBF090A}"/>
              </a:ext>
            </a:extLst>
          </p:cNvPr>
          <p:cNvSpPr/>
          <p:nvPr/>
        </p:nvSpPr>
        <p:spPr>
          <a:xfrm>
            <a:off x="8673452" y="5004513"/>
            <a:ext cx="1158607" cy="598331"/>
          </a:xfrm>
          <a:prstGeom prst="wedgeRoundRectCallout">
            <a:avLst>
              <a:gd name="adj1" fmla="val -44778"/>
              <a:gd name="adj2" fmla="val 60707"/>
              <a:gd name="adj3" fmla="val 16667"/>
            </a:avLst>
          </a:prstGeom>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100" dirty="0">
                <a:solidFill>
                  <a:srgbClr val="00B0F0"/>
                </a:solidFill>
                <a:latin typeface="HGS創英角ﾎﾟｯﾌﾟ体" panose="040B0A00000000000000" pitchFamily="50" charset="-128"/>
                <a:ea typeface="HGS創英角ﾎﾟｯﾌﾟ体" panose="040B0A00000000000000" pitchFamily="50" charset="-128"/>
              </a:rPr>
              <a:t>Get delivery or take-out when possible.</a:t>
            </a:r>
            <a:endParaRPr lang="ja-JP" altLang="en-US" sz="1100" dirty="0">
              <a:solidFill>
                <a:srgbClr val="00B0F0"/>
              </a:solidFill>
              <a:latin typeface="HGS創英角ﾎﾟｯﾌﾟ体" panose="040B0A00000000000000" pitchFamily="50" charset="-128"/>
              <a:ea typeface="HGS創英角ﾎﾟｯﾌﾟ体" panose="040B0A00000000000000" pitchFamily="50" charset="-128"/>
            </a:endParaRPr>
          </a:p>
        </p:txBody>
      </p:sp>
      <p:pic>
        <p:nvPicPr>
          <p:cNvPr id="10" name="図 9">
            <a:extLst>
              <a:ext uri="{FF2B5EF4-FFF2-40B4-BE49-F238E27FC236}">
                <a16:creationId xmlns:a16="http://schemas.microsoft.com/office/drawing/2014/main" id="{62BCD0C6-5F3E-4E60-9E1E-03379CA44812}"/>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20091" t="68212" r="19179"/>
          <a:stretch/>
        </p:blipFill>
        <p:spPr>
          <a:xfrm>
            <a:off x="8088515" y="5373887"/>
            <a:ext cx="630921" cy="367959"/>
          </a:xfrm>
          <a:prstGeom prst="rect">
            <a:avLst/>
          </a:prstGeom>
        </p:spPr>
      </p:pic>
      <p:sp>
        <p:nvSpPr>
          <p:cNvPr id="39" name="正方形/長方形 38">
            <a:extLst>
              <a:ext uri="{FF2B5EF4-FFF2-40B4-BE49-F238E27FC236}">
                <a16:creationId xmlns:a16="http://schemas.microsoft.com/office/drawing/2014/main" id="{5882D147-D31B-4D39-B620-D9C9764B78A2}"/>
              </a:ext>
            </a:extLst>
          </p:cNvPr>
          <p:cNvSpPr/>
          <p:nvPr/>
        </p:nvSpPr>
        <p:spPr>
          <a:xfrm>
            <a:off x="2288817" y="3246676"/>
            <a:ext cx="2312121" cy="11174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2000" dirty="0">
                <a:solidFill>
                  <a:srgbClr val="00B0F0"/>
                </a:solidFill>
                <a:latin typeface="HGS創英角ﾎﾟｯﾌﾟ体" panose="040B0A00000000000000" pitchFamily="50" charset="-128"/>
                <a:ea typeface="HGS創英角ﾎﾟｯﾌﾟ体" panose="040B0A00000000000000" pitchFamily="50" charset="-128"/>
              </a:rPr>
              <a:t>Keep your mask on except when eating.</a:t>
            </a:r>
          </a:p>
        </p:txBody>
      </p:sp>
      <p:pic>
        <p:nvPicPr>
          <p:cNvPr id="56" name="Picture 55" descr="図13">
            <a:extLst>
              <a:ext uri="{FF2B5EF4-FFF2-40B4-BE49-F238E27FC236}">
                <a16:creationId xmlns:a16="http://schemas.microsoft.com/office/drawing/2014/main" id="{36309AC1-8A45-4CF4-91AF-6957608F678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10422" y="67961"/>
            <a:ext cx="1838128" cy="528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正方形/長方形 58">
            <a:extLst>
              <a:ext uri="{FF2B5EF4-FFF2-40B4-BE49-F238E27FC236}">
                <a16:creationId xmlns:a16="http://schemas.microsoft.com/office/drawing/2014/main" id="{42F1BDF6-02AF-4536-AEF5-2B3CB8087D50}"/>
              </a:ext>
            </a:extLst>
          </p:cNvPr>
          <p:cNvSpPr/>
          <p:nvPr/>
        </p:nvSpPr>
        <p:spPr>
          <a:xfrm>
            <a:off x="4548631" y="3326263"/>
            <a:ext cx="2228655" cy="243145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2000" dirty="0">
              <a:solidFill>
                <a:srgbClr val="FF3399"/>
              </a:solidFill>
              <a:latin typeface="HGS創英角ﾎﾟｯﾌﾟ体" panose="040B0A00000000000000" pitchFamily="50" charset="-128"/>
              <a:ea typeface="HGS創英角ﾎﾟｯﾌﾟ体" panose="040B0A00000000000000" pitchFamily="50" charset="-128"/>
            </a:endParaRPr>
          </a:p>
        </p:txBody>
      </p:sp>
      <p:sp>
        <p:nvSpPr>
          <p:cNvPr id="61" name="正方形/長方形 60">
            <a:extLst>
              <a:ext uri="{FF2B5EF4-FFF2-40B4-BE49-F238E27FC236}">
                <a16:creationId xmlns:a16="http://schemas.microsoft.com/office/drawing/2014/main" id="{D3E39A14-8140-4101-89F3-4F66D564808E}"/>
              </a:ext>
            </a:extLst>
          </p:cNvPr>
          <p:cNvSpPr/>
          <p:nvPr/>
        </p:nvSpPr>
        <p:spPr>
          <a:xfrm>
            <a:off x="4564182" y="3173435"/>
            <a:ext cx="2335760" cy="121070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2000" dirty="0">
                <a:solidFill>
                  <a:srgbClr val="00B0F0"/>
                </a:solidFill>
                <a:latin typeface="HGS創英角ﾎﾟｯﾌﾟ体" panose="040B0A00000000000000" pitchFamily="50" charset="-128"/>
                <a:ea typeface="HGS創英角ﾎﾟｯﾌﾟ体" panose="040B0A00000000000000" pitchFamily="50" charset="-128"/>
              </a:rPr>
              <a:t>Do not linger over food or drinks.</a:t>
            </a:r>
            <a:endParaRPr lang="ja-JP" altLang="en-US" sz="2000" dirty="0">
              <a:solidFill>
                <a:srgbClr val="00B0F0"/>
              </a:solidFill>
              <a:latin typeface="HGS創英角ﾎﾟｯﾌﾟ体" panose="040B0A00000000000000" pitchFamily="50" charset="-128"/>
              <a:ea typeface="HGS創英角ﾎﾟｯﾌﾟ体" panose="040B0A00000000000000" pitchFamily="50" charset="-128"/>
            </a:endParaRPr>
          </a:p>
        </p:txBody>
      </p:sp>
      <p:sp>
        <p:nvSpPr>
          <p:cNvPr id="62" name="正方形/長方形 61">
            <a:extLst>
              <a:ext uri="{FF2B5EF4-FFF2-40B4-BE49-F238E27FC236}">
                <a16:creationId xmlns:a16="http://schemas.microsoft.com/office/drawing/2014/main" id="{D56FA627-F342-4988-B27D-A1E259B9C5AF}"/>
              </a:ext>
            </a:extLst>
          </p:cNvPr>
          <p:cNvSpPr/>
          <p:nvPr/>
        </p:nvSpPr>
        <p:spPr>
          <a:xfrm>
            <a:off x="114812" y="5870854"/>
            <a:ext cx="9673001" cy="904955"/>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2000" dirty="0">
              <a:solidFill>
                <a:srgbClr val="FF3399"/>
              </a:solidFill>
              <a:latin typeface="HGS創英角ﾎﾟｯﾌﾟ体" panose="040B0A00000000000000" pitchFamily="50" charset="-128"/>
              <a:ea typeface="HGS創英角ﾎﾟｯﾌﾟ体" panose="040B0A00000000000000" pitchFamily="50" charset="-128"/>
            </a:endParaRPr>
          </a:p>
        </p:txBody>
      </p:sp>
      <p:sp>
        <p:nvSpPr>
          <p:cNvPr id="63" name="正方形/長方形 62">
            <a:extLst>
              <a:ext uri="{FF2B5EF4-FFF2-40B4-BE49-F238E27FC236}">
                <a16:creationId xmlns:a16="http://schemas.microsoft.com/office/drawing/2014/main" id="{B7567112-6A2B-4686-865B-92CD7DBAB0D6}"/>
              </a:ext>
            </a:extLst>
          </p:cNvPr>
          <p:cNvSpPr/>
          <p:nvPr/>
        </p:nvSpPr>
        <p:spPr>
          <a:xfrm>
            <a:off x="435935" y="5752214"/>
            <a:ext cx="6890151" cy="11458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2000" dirty="0">
                <a:solidFill>
                  <a:srgbClr val="00B0F0"/>
                </a:solidFill>
                <a:latin typeface="HGS創英角ﾎﾟｯﾌﾟ体" panose="040B0A00000000000000" pitchFamily="50" charset="-128"/>
                <a:ea typeface="HGS創英角ﾎﾟｯﾌﾟ体" panose="040B0A00000000000000" pitchFamily="50" charset="-128"/>
              </a:rPr>
              <a:t>Please</a:t>
            </a:r>
            <a:r>
              <a:rPr lang="ja-JP" altLang="en-US" sz="2000" dirty="0">
                <a:solidFill>
                  <a:srgbClr val="00B0F0"/>
                </a:solidFill>
                <a:latin typeface="HGS創英角ﾎﾟｯﾌﾟ体" panose="040B0A00000000000000" pitchFamily="50" charset="-128"/>
                <a:ea typeface="HGS創英角ﾎﾟｯﾌﾟ体" panose="040B0A00000000000000" pitchFamily="50" charset="-128"/>
              </a:rPr>
              <a:t> </a:t>
            </a:r>
            <a:r>
              <a:rPr lang="en-US" altLang="ja-JP" sz="2000" dirty="0">
                <a:solidFill>
                  <a:srgbClr val="00B0F0"/>
                </a:solidFill>
                <a:latin typeface="HGS創英角ﾎﾟｯﾌﾟ体" panose="040B0A00000000000000" pitchFamily="50" charset="-128"/>
                <a:ea typeface="HGS創英角ﾎﾟｯﾌﾟ体" panose="040B0A00000000000000" pitchFamily="50" charset="-128"/>
              </a:rPr>
              <a:t>download COCOA, the </a:t>
            </a:r>
            <a:r>
              <a:rPr lang="en-GB" altLang="ja-JP" sz="2000" dirty="0">
                <a:solidFill>
                  <a:srgbClr val="00B0F0"/>
                </a:solidFill>
                <a:latin typeface="HGS創英角ﾎﾟｯﾌﾟ体" panose="040B0A00000000000000" pitchFamily="50" charset="-128"/>
                <a:ea typeface="HGS創英角ﾎﾟｯﾌﾟ体" panose="040B0A00000000000000" pitchFamily="50" charset="-128"/>
              </a:rPr>
              <a:t>COVID-19 Contact-Confirming Application</a:t>
            </a:r>
            <a:r>
              <a:rPr lang="en-US" altLang="ja-JP" sz="2000" dirty="0">
                <a:solidFill>
                  <a:srgbClr val="00B0F0"/>
                </a:solidFill>
                <a:latin typeface="HGS創英角ﾎﾟｯﾌﾟ体" panose="040B0A00000000000000" pitchFamily="50" charset="-128"/>
                <a:ea typeface="HGS創英角ﾎﾟｯﾌﾟ体" panose="040B0A00000000000000" pitchFamily="50" charset="-128"/>
              </a:rPr>
              <a:t>.</a:t>
            </a:r>
            <a:endParaRPr lang="ja-JP" altLang="en-US" sz="2000" dirty="0">
              <a:solidFill>
                <a:srgbClr val="00B0F0"/>
              </a:solidFill>
              <a:latin typeface="HGS創英角ﾎﾟｯﾌﾟ体" panose="040B0A00000000000000" pitchFamily="50" charset="-128"/>
              <a:ea typeface="HGS創英角ﾎﾟｯﾌﾟ体" panose="040B0A00000000000000" pitchFamily="50" charset="-128"/>
            </a:endParaRPr>
          </a:p>
        </p:txBody>
      </p:sp>
      <p:pic>
        <p:nvPicPr>
          <p:cNvPr id="33" name="図 32">
            <a:extLst>
              <a:ext uri="{FF2B5EF4-FFF2-40B4-BE49-F238E27FC236}">
                <a16:creationId xmlns:a16="http://schemas.microsoft.com/office/drawing/2014/main" id="{2F4F2DEF-0941-48FF-90CC-4241D9D09DB7}"/>
              </a:ext>
            </a:extLst>
          </p:cNvPr>
          <p:cNvPicPr>
            <a:picLocks noChangeAspect="1"/>
          </p:cNvPicPr>
          <p:nvPr/>
        </p:nvPicPr>
        <p:blipFill>
          <a:blip r:embed="rId10"/>
          <a:stretch>
            <a:fillRect/>
          </a:stretch>
        </p:blipFill>
        <p:spPr>
          <a:xfrm>
            <a:off x="8861922" y="5950609"/>
            <a:ext cx="762948" cy="745444"/>
          </a:xfrm>
          <a:prstGeom prst="rect">
            <a:avLst/>
          </a:prstGeom>
        </p:spPr>
      </p:pic>
      <p:sp>
        <p:nvSpPr>
          <p:cNvPr id="64" name="四角形: 角を丸くする 63">
            <a:extLst>
              <a:ext uri="{FF2B5EF4-FFF2-40B4-BE49-F238E27FC236}">
                <a16:creationId xmlns:a16="http://schemas.microsoft.com/office/drawing/2014/main" id="{A6209DEE-7942-4C12-A3B1-41A2B22FA354}"/>
              </a:ext>
            </a:extLst>
          </p:cNvPr>
          <p:cNvSpPr/>
          <p:nvPr/>
        </p:nvSpPr>
        <p:spPr>
          <a:xfrm>
            <a:off x="7530869" y="6195452"/>
            <a:ext cx="1211047" cy="456156"/>
          </a:xfrm>
          <a:prstGeom prst="roundRect">
            <a:avLst/>
          </a:prstGeom>
          <a:ln w="19050">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dist"/>
            <a:r>
              <a:rPr lang="en-US" altLang="ja-JP" sz="1100" b="1" dirty="0">
                <a:solidFill>
                  <a:schemeClr val="tx1"/>
                </a:solidFill>
                <a:latin typeface="+mn-ea"/>
              </a:rPr>
              <a:t>MHLW website</a:t>
            </a:r>
            <a:endParaRPr lang="ja-JP" altLang="en-US" sz="1100" b="1">
              <a:solidFill>
                <a:schemeClr val="tx1"/>
              </a:solidFill>
              <a:latin typeface="+mn-ea"/>
            </a:endParaRPr>
          </a:p>
        </p:txBody>
      </p:sp>
      <p:sp>
        <p:nvSpPr>
          <p:cNvPr id="65" name="四角形: 角を丸くする 64">
            <a:extLst>
              <a:ext uri="{FF2B5EF4-FFF2-40B4-BE49-F238E27FC236}">
                <a16:creationId xmlns:a16="http://schemas.microsoft.com/office/drawing/2014/main" id="{3C58869C-0E97-4F1C-A2BC-76ECC5194764}"/>
              </a:ext>
            </a:extLst>
          </p:cNvPr>
          <p:cNvSpPr/>
          <p:nvPr/>
        </p:nvSpPr>
        <p:spPr>
          <a:xfrm>
            <a:off x="7528891" y="5952071"/>
            <a:ext cx="1211047" cy="202138"/>
          </a:xfrm>
          <a:prstGeom prst="roundRect">
            <a:avLst/>
          </a:prstGeom>
          <a:ln w="1905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1100" b="1" dirty="0">
                <a:solidFill>
                  <a:schemeClr val="tx1"/>
                </a:solidFill>
                <a:latin typeface="+mn-ea"/>
              </a:rPr>
              <a:t>For details, visit</a:t>
            </a:r>
            <a:endParaRPr lang="ja-JP" altLang="en-US" sz="1100" b="1" dirty="0">
              <a:solidFill>
                <a:schemeClr val="tx1"/>
              </a:solidFill>
              <a:latin typeface="+mn-ea"/>
            </a:endParaRPr>
          </a:p>
        </p:txBody>
      </p:sp>
      <p:sp>
        <p:nvSpPr>
          <p:cNvPr id="68" name="吹き出し: 角を丸めた四角形 67">
            <a:extLst>
              <a:ext uri="{FF2B5EF4-FFF2-40B4-BE49-F238E27FC236}">
                <a16:creationId xmlns:a16="http://schemas.microsoft.com/office/drawing/2014/main" id="{D0AEBB9B-DDEB-4889-B0F3-FD0659EF8BDB}"/>
              </a:ext>
            </a:extLst>
          </p:cNvPr>
          <p:cNvSpPr/>
          <p:nvPr/>
        </p:nvSpPr>
        <p:spPr>
          <a:xfrm>
            <a:off x="4198132" y="4238852"/>
            <a:ext cx="2074390" cy="419564"/>
          </a:xfrm>
          <a:prstGeom prst="wedgeRoundRectCallout">
            <a:avLst>
              <a:gd name="adj1" fmla="val 35032"/>
              <a:gd name="adj2" fmla="val 67024"/>
              <a:gd name="adj3" fmla="val 16667"/>
            </a:avLst>
          </a:prstGeom>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100" dirty="0">
                <a:solidFill>
                  <a:srgbClr val="00B0F0"/>
                </a:solidFill>
                <a:latin typeface="HGS創英角ﾎﾟｯﾌﾟ体" panose="040B0A00000000000000" pitchFamily="50" charset="-128"/>
                <a:ea typeface="HGS創英角ﾎﾟｯﾌﾟ体" panose="040B0A00000000000000" pitchFamily="50" charset="-128"/>
              </a:rPr>
              <a:t>Do not drink too much. Avoid talking in a loud voice.</a:t>
            </a:r>
          </a:p>
        </p:txBody>
      </p:sp>
      <p:pic>
        <p:nvPicPr>
          <p:cNvPr id="44" name="図 43" descr="文字が書かれた看板&#10;&#10;自動的に生成された説明">
            <a:extLst>
              <a:ext uri="{FF2B5EF4-FFF2-40B4-BE49-F238E27FC236}">
                <a16:creationId xmlns:a16="http://schemas.microsoft.com/office/drawing/2014/main" id="{B22B7440-8292-4F6B-B97C-ECCD919E768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59798" y="1761963"/>
            <a:ext cx="1254768" cy="1254768"/>
          </a:xfrm>
          <a:prstGeom prst="rect">
            <a:avLst/>
          </a:prstGeom>
        </p:spPr>
      </p:pic>
      <p:pic>
        <p:nvPicPr>
          <p:cNvPr id="54" name="図 53" descr="座る, テーブル が含まれている画像&#10;&#10;自動的に生成された説明">
            <a:extLst>
              <a:ext uri="{FF2B5EF4-FFF2-40B4-BE49-F238E27FC236}">
                <a16:creationId xmlns:a16="http://schemas.microsoft.com/office/drawing/2014/main" id="{AABA5C91-CC74-44FF-859E-E432B365E27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635910" y="5044285"/>
            <a:ext cx="462661" cy="171356"/>
          </a:xfrm>
          <a:prstGeom prst="rect">
            <a:avLst/>
          </a:prstGeom>
        </p:spPr>
      </p:pic>
      <p:pic>
        <p:nvPicPr>
          <p:cNvPr id="6" name="図 5">
            <a:extLst>
              <a:ext uri="{FF2B5EF4-FFF2-40B4-BE49-F238E27FC236}">
                <a16:creationId xmlns:a16="http://schemas.microsoft.com/office/drawing/2014/main" id="{CA17EE81-4E92-4025-BB3E-1FE6F012FD88}"/>
              </a:ext>
            </a:extLst>
          </p:cNvPr>
          <p:cNvPicPr>
            <a:picLocks noChangeAspect="1"/>
          </p:cNvPicPr>
          <p:nvPr/>
        </p:nvPicPr>
        <p:blipFill>
          <a:blip r:embed="rId13"/>
          <a:stretch>
            <a:fillRect/>
          </a:stretch>
        </p:blipFill>
        <p:spPr>
          <a:xfrm>
            <a:off x="5286705" y="4749947"/>
            <a:ext cx="1431944" cy="1013280"/>
          </a:xfrm>
          <a:prstGeom prst="rect">
            <a:avLst/>
          </a:prstGeom>
        </p:spPr>
      </p:pic>
      <p:pic>
        <p:nvPicPr>
          <p:cNvPr id="9" name="図 8" descr="ケーキ, 時計, 部屋, コンピュータ が含まれている画像&#10;&#10;自動的に生成された説明">
            <a:extLst>
              <a:ext uri="{FF2B5EF4-FFF2-40B4-BE49-F238E27FC236}">
                <a16:creationId xmlns:a16="http://schemas.microsoft.com/office/drawing/2014/main" id="{B845B7CA-6888-4DA5-9A31-54E5B7AF6168}"/>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116281" y="4570887"/>
            <a:ext cx="1277915" cy="1277915"/>
          </a:xfrm>
          <a:prstGeom prst="rect">
            <a:avLst/>
          </a:prstGeom>
        </p:spPr>
      </p:pic>
      <p:sp>
        <p:nvSpPr>
          <p:cNvPr id="55" name="吹き出し: 角を丸めた四角形 54">
            <a:extLst>
              <a:ext uri="{FF2B5EF4-FFF2-40B4-BE49-F238E27FC236}">
                <a16:creationId xmlns:a16="http://schemas.microsoft.com/office/drawing/2014/main" id="{EF5EE4AB-28FD-4877-A64D-06BDBDF4A7AB}"/>
              </a:ext>
            </a:extLst>
          </p:cNvPr>
          <p:cNvSpPr/>
          <p:nvPr/>
        </p:nvSpPr>
        <p:spPr>
          <a:xfrm>
            <a:off x="1646429" y="4323772"/>
            <a:ext cx="1739567" cy="517377"/>
          </a:xfrm>
          <a:prstGeom prst="wedgeRoundRectCallout">
            <a:avLst>
              <a:gd name="adj1" fmla="val 36899"/>
              <a:gd name="adj2" fmla="val 70638"/>
              <a:gd name="adj3" fmla="val 16667"/>
            </a:avLst>
          </a:prstGeom>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100" dirty="0">
                <a:solidFill>
                  <a:srgbClr val="00B0F0"/>
                </a:solidFill>
                <a:latin typeface="HGS創英角ﾎﾟｯﾌﾟ体" panose="040B0A00000000000000" pitchFamily="50" charset="-128"/>
                <a:ea typeface="HGS創英角ﾎﾟｯﾌﾟ体" panose="040B0A00000000000000" pitchFamily="50" charset="-128"/>
              </a:rPr>
              <a:t>Do not share a glass or top-up someone else’s drink.</a:t>
            </a:r>
          </a:p>
        </p:txBody>
      </p:sp>
      <p:sp>
        <p:nvSpPr>
          <p:cNvPr id="57" name="吹き出し: 角を丸めた四角形 56">
            <a:extLst>
              <a:ext uri="{FF2B5EF4-FFF2-40B4-BE49-F238E27FC236}">
                <a16:creationId xmlns:a16="http://schemas.microsoft.com/office/drawing/2014/main" id="{A738CE91-6DD5-4C73-B8B5-E0DA8FA0B239}"/>
              </a:ext>
            </a:extLst>
          </p:cNvPr>
          <p:cNvSpPr/>
          <p:nvPr/>
        </p:nvSpPr>
        <p:spPr>
          <a:xfrm>
            <a:off x="1881834" y="5094084"/>
            <a:ext cx="1117218" cy="545996"/>
          </a:xfrm>
          <a:prstGeom prst="wedgeRoundRectCallout">
            <a:avLst>
              <a:gd name="adj1" fmla="val 60523"/>
              <a:gd name="adj2" fmla="val -49630"/>
              <a:gd name="adj3" fmla="val 16667"/>
            </a:avLst>
          </a:prstGeom>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100" dirty="0">
                <a:solidFill>
                  <a:srgbClr val="00B0F0"/>
                </a:solidFill>
                <a:latin typeface="HGS創英角ﾎﾟｯﾌﾟ体" panose="040B0A00000000000000" pitchFamily="50" charset="-128"/>
                <a:ea typeface="HGS創英角ﾎﾟｯﾌﾟ体" panose="040B0A00000000000000" pitchFamily="50" charset="-128"/>
              </a:rPr>
              <a:t>Do not share spoons or chopsticks.</a:t>
            </a:r>
          </a:p>
        </p:txBody>
      </p:sp>
      <p:pic>
        <p:nvPicPr>
          <p:cNvPr id="58" name="図 57" descr="座る, テーブル が含まれている画像&#10;&#10;自動的に生成された説明">
            <a:extLst>
              <a:ext uri="{FF2B5EF4-FFF2-40B4-BE49-F238E27FC236}">
                <a16:creationId xmlns:a16="http://schemas.microsoft.com/office/drawing/2014/main" id="{BAC1D2DE-7267-456C-AD15-9136631F70A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842297" y="4963341"/>
            <a:ext cx="312617" cy="115784"/>
          </a:xfrm>
          <a:prstGeom prst="rect">
            <a:avLst/>
          </a:prstGeom>
        </p:spPr>
      </p:pic>
      <p:pic>
        <p:nvPicPr>
          <p:cNvPr id="60" name="図 59" descr="座る, テーブル が含まれている画像&#10;&#10;自動的に生成された説明">
            <a:extLst>
              <a:ext uri="{FF2B5EF4-FFF2-40B4-BE49-F238E27FC236}">
                <a16:creationId xmlns:a16="http://schemas.microsoft.com/office/drawing/2014/main" id="{5411FB55-FD4A-40B0-B425-8F3C44065EBC}"/>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449492" y="5198027"/>
            <a:ext cx="238487" cy="135033"/>
          </a:xfrm>
          <a:prstGeom prst="rect">
            <a:avLst/>
          </a:prstGeom>
        </p:spPr>
      </p:pic>
      <p:sp>
        <p:nvSpPr>
          <p:cNvPr id="11" name="正方形/長方形 10">
            <a:extLst>
              <a:ext uri="{FF2B5EF4-FFF2-40B4-BE49-F238E27FC236}">
                <a16:creationId xmlns:a16="http://schemas.microsoft.com/office/drawing/2014/main" id="{C9F00D59-601B-461D-87F3-7A785428B824}"/>
              </a:ext>
            </a:extLst>
          </p:cNvPr>
          <p:cNvSpPr/>
          <p:nvPr/>
        </p:nvSpPr>
        <p:spPr>
          <a:xfrm>
            <a:off x="3616664" y="5206332"/>
            <a:ext cx="101694" cy="1125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弧 11">
            <a:extLst>
              <a:ext uri="{FF2B5EF4-FFF2-40B4-BE49-F238E27FC236}">
                <a16:creationId xmlns:a16="http://schemas.microsoft.com/office/drawing/2014/main" id="{25BA328B-B5F8-4C51-8758-03D522D707CA}"/>
              </a:ext>
            </a:extLst>
          </p:cNvPr>
          <p:cNvSpPr/>
          <p:nvPr/>
        </p:nvSpPr>
        <p:spPr>
          <a:xfrm rot="923540">
            <a:off x="3551126" y="5221296"/>
            <a:ext cx="66986" cy="180424"/>
          </a:xfrm>
          <a:prstGeom prst="arc">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吹き出し: 角を丸めた四角形 46">
            <a:extLst>
              <a:ext uri="{FF2B5EF4-FFF2-40B4-BE49-F238E27FC236}">
                <a16:creationId xmlns:a16="http://schemas.microsoft.com/office/drawing/2014/main" id="{C762FFE0-0809-43AB-B392-46F988B703F7}"/>
              </a:ext>
            </a:extLst>
          </p:cNvPr>
          <p:cNvSpPr/>
          <p:nvPr/>
        </p:nvSpPr>
        <p:spPr>
          <a:xfrm>
            <a:off x="6538372" y="2771197"/>
            <a:ext cx="3249442" cy="478373"/>
          </a:xfrm>
          <a:prstGeom prst="wedgeRoundRectCallout">
            <a:avLst>
              <a:gd name="adj1" fmla="val -42156"/>
              <a:gd name="adj2" fmla="val -86221"/>
              <a:gd name="adj3" fmla="val 16667"/>
            </a:avLst>
          </a:prstGeom>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200" dirty="0">
                <a:solidFill>
                  <a:srgbClr val="00B0F0"/>
                </a:solidFill>
                <a:latin typeface="HGS創英角ﾎﾟｯﾌﾟ体" panose="040B0A00000000000000" pitchFamily="50" charset="-128"/>
                <a:ea typeface="HGS創英角ﾎﾟｯﾌﾟ体" panose="040B0A00000000000000" pitchFamily="50" charset="-128"/>
              </a:rPr>
              <a:t>Treat restaurant workers with respect and consideration. </a:t>
            </a:r>
            <a:endParaRPr lang="ja-JP" altLang="en-US" sz="1200" dirty="0">
              <a:solidFill>
                <a:srgbClr val="00B0F0"/>
              </a:solidFill>
              <a:latin typeface="HGS創英角ﾎﾟｯﾌﾟ体" panose="040B0A00000000000000" pitchFamily="50" charset="-128"/>
              <a:ea typeface="HGS創英角ﾎﾟｯﾌﾟ体" panose="040B0A00000000000000" pitchFamily="50" charset="-128"/>
            </a:endParaRPr>
          </a:p>
        </p:txBody>
      </p:sp>
      <p:cxnSp>
        <p:nvCxnSpPr>
          <p:cNvPr id="51" name="直線コネクタ 50">
            <a:extLst>
              <a:ext uri="{FF2B5EF4-FFF2-40B4-BE49-F238E27FC236}">
                <a16:creationId xmlns:a16="http://schemas.microsoft.com/office/drawing/2014/main" id="{3E70AD97-B24F-4123-8947-08D2C2971036}"/>
              </a:ext>
            </a:extLst>
          </p:cNvPr>
          <p:cNvCxnSpPr>
            <a:cxnSpLocks/>
          </p:cNvCxnSpPr>
          <p:nvPr/>
        </p:nvCxnSpPr>
        <p:spPr>
          <a:xfrm flipV="1">
            <a:off x="3961798" y="1306621"/>
            <a:ext cx="5046400" cy="1"/>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0CB89DE0-24B0-472C-9DE8-99200E493D8B}"/>
              </a:ext>
            </a:extLst>
          </p:cNvPr>
          <p:cNvCxnSpPr>
            <a:cxnSpLocks/>
          </p:cNvCxnSpPr>
          <p:nvPr/>
        </p:nvCxnSpPr>
        <p:spPr>
          <a:xfrm>
            <a:off x="8033720" y="2654761"/>
            <a:ext cx="70829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7541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2288</TotalTime>
  <Words>215</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HGS創英角ﾎﾟｯﾌﾟ体</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侑樹</dc:creator>
  <cp:lastModifiedBy>矢嶋　怜</cp:lastModifiedBy>
  <cp:revision>211</cp:revision>
  <cp:lastPrinted>2020-12-16T05:22:14Z</cp:lastPrinted>
  <dcterms:created xsi:type="dcterms:W3CDTF">2020-03-25T16:13:32Z</dcterms:created>
  <dcterms:modified xsi:type="dcterms:W3CDTF">2020-12-16T06:01:03Z</dcterms:modified>
</cp:coreProperties>
</file>