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2" r:id="rId1"/>
    <p:sldMasterId id="2147483653" r:id="rId2"/>
  </p:sldMasterIdLst>
  <p:notesMasterIdLst>
    <p:notesMasterId r:id="rId5"/>
  </p:notesMasterIdLst>
  <p:sldIdLst>
    <p:sldId id="256" r:id="rId3"/>
    <p:sldId id="257" r:id="rId4"/>
  </p:sldIdLst>
  <p:sldSz cx="7205663" cy="10333038"/>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3255">
          <p15:clr>
            <a:srgbClr val="A4A3A4"/>
          </p15:clr>
        </p15:guide>
        <p15:guide id="2" pos="227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EAE367B-3F49-46A9-BBB9-52A900F4B902}">
  <a:tblStyle styleId="{0EAE367B-3F49-46A9-BBB9-52A900F4B902}"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34" d="100"/>
          <a:sy n="34" d="100"/>
        </p:scale>
        <p:origin x="2093" y="58"/>
      </p:cViewPr>
      <p:guideLst>
        <p:guide orient="horz" pos="3255"/>
        <p:guide pos="227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2352675" y="1143000"/>
            <a:ext cx="215265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ja-JP"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
        <p:cNvGrpSpPr/>
        <p:nvPr/>
      </p:nvGrpSpPr>
      <p:grpSpPr>
        <a:xfrm>
          <a:off x="0" y="0"/>
          <a:ext cx="0" cy="0"/>
          <a:chOff x="0" y="0"/>
          <a:chExt cx="0" cy="0"/>
        </a:xfrm>
      </p:grpSpPr>
      <p:sp>
        <p:nvSpPr>
          <p:cNvPr id="22" name="Google Shape;22;g83fb3e3d50_2_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3" name="Google Shape;23;g83fb3e3d50_2_6:notes"/>
          <p:cNvSpPr>
            <a:spLocks noGrp="1" noRot="1" noChangeAspect="1"/>
          </p:cNvSpPr>
          <p:nvPr>
            <p:ph type="sldImg" idx="2"/>
          </p:nvPr>
        </p:nvSpPr>
        <p:spPr>
          <a:xfrm>
            <a:off x="2352675" y="1143000"/>
            <a:ext cx="215265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
        <p:cNvGrpSpPr/>
        <p:nvPr/>
      </p:nvGrpSpPr>
      <p:grpSpPr>
        <a:xfrm>
          <a:off x="0" y="0"/>
          <a:ext cx="0" cy="0"/>
          <a:chOff x="0" y="0"/>
          <a:chExt cx="0" cy="0"/>
        </a:xfrm>
      </p:grpSpPr>
      <p:sp>
        <p:nvSpPr>
          <p:cNvPr id="35" name="Google Shape;35;g83fb3e3d50_2_19:notes"/>
          <p:cNvSpPr>
            <a:spLocks noGrp="1" noRot="1" noChangeAspect="1"/>
          </p:cNvSpPr>
          <p:nvPr>
            <p:ph type="sldImg" idx="2"/>
          </p:nvPr>
        </p:nvSpPr>
        <p:spPr>
          <a:xfrm>
            <a:off x="2352675" y="1143000"/>
            <a:ext cx="215265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6" name="Google Shape;36;g83fb3e3d50_2_19: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7" name="Google Shape;37;g83fb3e3d50_2_19: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ltLang="ja-JP"/>
              <a:t>2</a:t>
            </a:fld>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タイトル スライド">
  <p:cSld name="タイトル スライド">
    <p:spTree>
      <p:nvGrpSpPr>
        <p:cNvPr id="1" name="Shape 10"/>
        <p:cNvGrpSpPr/>
        <p:nvPr/>
      </p:nvGrpSpPr>
      <p:grpSpPr>
        <a:xfrm>
          <a:off x="0" y="0"/>
          <a:ext cx="0" cy="0"/>
          <a:chOff x="0" y="0"/>
          <a:chExt cx="0" cy="0"/>
        </a:xfrm>
      </p:grpSpPr>
      <p:pic>
        <p:nvPicPr>
          <p:cNvPr id="11" name="Google Shape;11;p2"/>
          <p:cNvPicPr preferRelativeResize="0"/>
          <p:nvPr/>
        </p:nvPicPr>
        <p:blipFill rotWithShape="1">
          <a:blip r:embed="rId2">
            <a:alphaModFix/>
          </a:blip>
          <a:srcRect/>
          <a:stretch/>
        </p:blipFill>
        <p:spPr>
          <a:xfrm>
            <a:off x="0" y="0"/>
            <a:ext cx="7205663" cy="10191323"/>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エンド スライド">
  <p:cSld name="エンド スライド">
    <p:spTree>
      <p:nvGrpSpPr>
        <p:cNvPr id="1" name="Shape 12"/>
        <p:cNvGrpSpPr/>
        <p:nvPr/>
      </p:nvGrpSpPr>
      <p:grpSpPr>
        <a:xfrm>
          <a:off x="0" y="0"/>
          <a:ext cx="0" cy="0"/>
          <a:chOff x="0" y="0"/>
          <a:chExt cx="0" cy="0"/>
        </a:xfrm>
      </p:grpSpPr>
      <p:sp>
        <p:nvSpPr>
          <p:cNvPr id="13" name="Google Shape;13;p3"/>
          <p:cNvSpPr txBox="1"/>
          <p:nvPr/>
        </p:nvSpPr>
        <p:spPr>
          <a:xfrm>
            <a:off x="516735" y="2993577"/>
            <a:ext cx="6344712" cy="385254"/>
          </a:xfrm>
          <a:prstGeom prst="rect">
            <a:avLst/>
          </a:prstGeom>
          <a:noFill/>
          <a:ln>
            <a:noFill/>
          </a:ln>
        </p:spPr>
        <p:txBody>
          <a:bodyPr spcFirstLastPara="1" wrap="square" lIns="95650" tIns="47825" rIns="95650" bIns="47825" anchor="t"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a:solidFill>
                <a:schemeClr val="dk1"/>
              </a:solidFill>
              <a:latin typeface="Arial"/>
              <a:ea typeface="Arial"/>
              <a:cs typeface="Arial"/>
              <a:sym typeface="Arial"/>
            </a:endParaRPr>
          </a:p>
        </p:txBody>
      </p:sp>
      <p:pic>
        <p:nvPicPr>
          <p:cNvPr id="14" name="Google Shape;14;p3"/>
          <p:cNvPicPr preferRelativeResize="0"/>
          <p:nvPr/>
        </p:nvPicPr>
        <p:blipFill rotWithShape="1">
          <a:blip r:embed="rId2">
            <a:alphaModFix/>
          </a:blip>
          <a:srcRect/>
          <a:stretch/>
        </p:blipFill>
        <p:spPr>
          <a:xfrm>
            <a:off x="0" y="141715"/>
            <a:ext cx="7205663" cy="10191323"/>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タイトル スライド">
  <p:cSld name="タイトル スライド">
    <p:spTree>
      <p:nvGrpSpPr>
        <p:cNvPr id="1" name="Shape 16"/>
        <p:cNvGrpSpPr/>
        <p:nvPr/>
      </p:nvGrpSpPr>
      <p:grpSpPr>
        <a:xfrm>
          <a:off x="0" y="0"/>
          <a:ext cx="0" cy="0"/>
          <a:chOff x="0" y="0"/>
          <a:chExt cx="0" cy="0"/>
        </a:xfrm>
      </p:grpSpPr>
      <p:pic>
        <p:nvPicPr>
          <p:cNvPr id="17" name="Google Shape;17;p5"/>
          <p:cNvPicPr preferRelativeResize="0"/>
          <p:nvPr/>
        </p:nvPicPr>
        <p:blipFill rotWithShape="1">
          <a:blip r:embed="rId2">
            <a:alphaModFix/>
          </a:blip>
          <a:srcRect/>
          <a:stretch/>
        </p:blipFill>
        <p:spPr>
          <a:xfrm>
            <a:off x="0" y="0"/>
            <a:ext cx="7205663" cy="10191323"/>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エンド スライド">
  <p:cSld name="エンド スライド">
    <p:spTree>
      <p:nvGrpSpPr>
        <p:cNvPr id="1" name="Shape 18"/>
        <p:cNvGrpSpPr/>
        <p:nvPr/>
      </p:nvGrpSpPr>
      <p:grpSpPr>
        <a:xfrm>
          <a:off x="0" y="0"/>
          <a:ext cx="0" cy="0"/>
          <a:chOff x="0" y="0"/>
          <a:chExt cx="0" cy="0"/>
        </a:xfrm>
      </p:grpSpPr>
      <p:sp>
        <p:nvSpPr>
          <p:cNvPr id="19" name="Google Shape;19;p6"/>
          <p:cNvSpPr txBox="1"/>
          <p:nvPr/>
        </p:nvSpPr>
        <p:spPr>
          <a:xfrm>
            <a:off x="516735" y="2993577"/>
            <a:ext cx="6344712" cy="385254"/>
          </a:xfrm>
          <a:prstGeom prst="rect">
            <a:avLst/>
          </a:prstGeom>
          <a:noFill/>
          <a:ln>
            <a:noFill/>
          </a:ln>
        </p:spPr>
        <p:txBody>
          <a:bodyPr spcFirstLastPara="1" wrap="square" lIns="95650" tIns="47825" rIns="95650" bIns="47825" anchor="t" anchorCtr="0">
            <a:noAutofit/>
          </a:bodyPr>
          <a:lstStyle/>
          <a:p>
            <a:pPr marL="0" marR="0" lvl="0" indent="0" algn="l" rtl="0">
              <a:lnSpc>
                <a:spcPct val="100000"/>
              </a:lnSpc>
              <a:spcBef>
                <a:spcPts val="0"/>
              </a:spcBef>
              <a:spcAft>
                <a:spcPts val="0"/>
              </a:spcAft>
              <a:buClr>
                <a:srgbClr val="000000"/>
              </a:buClr>
              <a:buSzPts val="1900"/>
              <a:buFont typeface="Arial"/>
              <a:buNone/>
            </a:pPr>
            <a:endParaRPr sz="1900" b="0" i="0" u="none" strike="noStrike" cap="none">
              <a:solidFill>
                <a:schemeClr val="dk1"/>
              </a:solidFill>
              <a:latin typeface="Arial"/>
              <a:ea typeface="Arial"/>
              <a:cs typeface="Arial"/>
              <a:sym typeface="Arial"/>
            </a:endParaRPr>
          </a:p>
        </p:txBody>
      </p:sp>
      <p:pic>
        <p:nvPicPr>
          <p:cNvPr id="20" name="Google Shape;20;p6"/>
          <p:cNvPicPr preferRelativeResize="0"/>
          <p:nvPr/>
        </p:nvPicPr>
        <p:blipFill rotWithShape="1">
          <a:blip r:embed="rId2">
            <a:alphaModFix/>
          </a:blip>
          <a:srcRect/>
          <a:stretch/>
        </p:blipFill>
        <p:spPr>
          <a:xfrm>
            <a:off x="0" y="141715"/>
            <a:ext cx="7205663" cy="10191323"/>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8" r:id="rId1"/>
    <p:sldLayoutId id="2147483649"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5"/>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50" r:id="rId1"/>
    <p:sldLayoutId id="2147483651"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4"/>
        <p:cNvGrpSpPr/>
        <p:nvPr/>
      </p:nvGrpSpPr>
      <p:grpSpPr>
        <a:xfrm>
          <a:off x="0" y="0"/>
          <a:ext cx="0" cy="0"/>
          <a:chOff x="0" y="0"/>
          <a:chExt cx="0" cy="0"/>
        </a:xfrm>
      </p:grpSpPr>
      <p:sp>
        <p:nvSpPr>
          <p:cNvPr id="25" name="Google Shape;25;p7"/>
          <p:cNvSpPr/>
          <p:nvPr/>
        </p:nvSpPr>
        <p:spPr>
          <a:xfrm>
            <a:off x="122468" y="4096014"/>
            <a:ext cx="2449500" cy="375300"/>
          </a:xfrm>
          <a:prstGeom prst="roundRect">
            <a:avLst>
              <a:gd name="adj" fmla="val 16667"/>
            </a:avLst>
          </a:prstGeom>
          <a:solidFill>
            <a:srgbClr val="C00000"/>
          </a:solidFill>
          <a:ln>
            <a:noFill/>
          </a:ln>
        </p:spPr>
        <p:txBody>
          <a:bodyPr spcFirstLastPara="1" wrap="square" lIns="91425" tIns="45700" rIns="91425" bIns="45700" anchor="ctr" anchorCtr="1">
            <a:noAutofit/>
          </a:bodyPr>
          <a:lstStyle/>
          <a:p>
            <a:pPr marL="0" marR="0" lvl="0" indent="0" algn="ctr" rtl="0">
              <a:lnSpc>
                <a:spcPct val="100000"/>
              </a:lnSpc>
              <a:spcBef>
                <a:spcPts val="0"/>
              </a:spcBef>
              <a:spcAft>
                <a:spcPts val="0"/>
              </a:spcAft>
              <a:buNone/>
            </a:pPr>
            <a:r>
              <a:rPr lang="ja-JP" sz="1600" b="0" i="0" u="none" strike="noStrike" cap="none">
                <a:solidFill>
                  <a:schemeClr val="lt1"/>
                </a:solidFill>
                <a:latin typeface="Arial"/>
                <a:ea typeface="Arial"/>
                <a:cs typeface="Arial"/>
                <a:sym typeface="Arial"/>
              </a:rPr>
              <a:t>対象契約</a:t>
            </a:r>
            <a:endParaRPr/>
          </a:p>
        </p:txBody>
      </p:sp>
      <p:sp>
        <p:nvSpPr>
          <p:cNvPr id="26" name="Google Shape;26;p7"/>
          <p:cNvSpPr txBox="1"/>
          <p:nvPr/>
        </p:nvSpPr>
        <p:spPr>
          <a:xfrm>
            <a:off x="5659374" y="286362"/>
            <a:ext cx="1395600" cy="313500"/>
          </a:xfrm>
          <a:prstGeom prst="rect">
            <a:avLst/>
          </a:prstGeom>
          <a:noFill/>
          <a:ln>
            <a:noFill/>
          </a:ln>
        </p:spPr>
        <p:txBody>
          <a:bodyPr spcFirstLastPara="1" wrap="square" lIns="95650" tIns="47825" rIns="95650" bIns="47825" anchor="t" anchorCtr="0">
            <a:noAutofit/>
          </a:bodyPr>
          <a:lstStyle/>
          <a:p>
            <a:pPr marL="0" marR="0" lvl="0" indent="0" algn="ctr" rtl="0">
              <a:lnSpc>
                <a:spcPct val="100000"/>
              </a:lnSpc>
              <a:spcBef>
                <a:spcPts val="0"/>
              </a:spcBef>
              <a:spcAft>
                <a:spcPts val="0"/>
              </a:spcAft>
              <a:buClr>
                <a:srgbClr val="000000"/>
              </a:buClr>
              <a:buSzPts val="780"/>
              <a:buFont typeface="Arial"/>
              <a:buNone/>
            </a:pPr>
            <a:r>
              <a:rPr lang="ja-JP" sz="980" b="0" i="0" u="none" strike="noStrike" cap="none" dirty="0">
                <a:solidFill>
                  <a:schemeClr val="dk1"/>
                </a:solidFill>
                <a:latin typeface="Arial"/>
                <a:ea typeface="Arial"/>
                <a:cs typeface="Arial"/>
                <a:sym typeface="Arial"/>
              </a:rPr>
              <a:t>令和</a:t>
            </a:r>
            <a:r>
              <a:rPr lang="ja-JP" sz="980" dirty="0">
                <a:solidFill>
                  <a:schemeClr val="dk1"/>
                </a:solidFill>
              </a:rPr>
              <a:t>２</a:t>
            </a:r>
            <a:r>
              <a:rPr lang="ja-JP" sz="980" b="0" i="0" u="none" strike="noStrike" cap="none" dirty="0">
                <a:solidFill>
                  <a:schemeClr val="dk1"/>
                </a:solidFill>
                <a:latin typeface="Arial"/>
                <a:ea typeface="Arial"/>
                <a:cs typeface="Arial"/>
                <a:sym typeface="Arial"/>
              </a:rPr>
              <a:t>年</a:t>
            </a:r>
            <a:r>
              <a:rPr lang="ja-JP" sz="980" dirty="0">
                <a:solidFill>
                  <a:schemeClr val="dk1"/>
                </a:solidFill>
              </a:rPr>
              <a:t>５</a:t>
            </a:r>
            <a:r>
              <a:rPr lang="ja-JP" sz="980" b="0" i="0" u="none" strike="noStrike" cap="none" dirty="0">
                <a:solidFill>
                  <a:schemeClr val="dk1"/>
                </a:solidFill>
                <a:latin typeface="Arial"/>
                <a:ea typeface="Arial"/>
                <a:cs typeface="Arial"/>
                <a:sym typeface="Arial"/>
              </a:rPr>
              <a:t>月改定</a:t>
            </a:r>
            <a:endParaRPr sz="1600" b="0" i="0" u="none" strike="noStrike" cap="none" dirty="0">
              <a:solidFill>
                <a:srgbClr val="000000"/>
              </a:solidFill>
              <a:latin typeface="Arial"/>
              <a:ea typeface="Arial"/>
              <a:cs typeface="Arial"/>
              <a:sym typeface="Arial"/>
            </a:endParaRPr>
          </a:p>
        </p:txBody>
      </p:sp>
      <p:sp>
        <p:nvSpPr>
          <p:cNvPr id="28" name="Google Shape;28;p7"/>
          <p:cNvSpPr txBox="1"/>
          <p:nvPr/>
        </p:nvSpPr>
        <p:spPr>
          <a:xfrm>
            <a:off x="6599" y="1415018"/>
            <a:ext cx="7205700" cy="795000"/>
          </a:xfrm>
          <a:prstGeom prst="rect">
            <a:avLst/>
          </a:prstGeom>
          <a:noFill/>
          <a:ln>
            <a:noFill/>
          </a:ln>
        </p:spPr>
        <p:txBody>
          <a:bodyPr spcFirstLastPara="1" wrap="square" lIns="91425" tIns="45700" rIns="91425" bIns="45700" anchor="t" anchorCtr="0">
            <a:noAutofit/>
          </a:bodyPr>
          <a:lstStyle/>
          <a:p>
            <a:pPr marL="0" marR="0" lvl="0" indent="0" algn="ctr" rtl="0">
              <a:lnSpc>
                <a:spcPct val="80000"/>
              </a:lnSpc>
              <a:spcBef>
                <a:spcPts val="0"/>
              </a:spcBef>
              <a:spcAft>
                <a:spcPts val="0"/>
              </a:spcAft>
              <a:buNone/>
            </a:pPr>
            <a:r>
              <a:rPr lang="ja-JP" sz="2790" b="0" i="0" u="none" strike="noStrike" cap="none">
                <a:solidFill>
                  <a:srgbClr val="000000"/>
                </a:solidFill>
                <a:latin typeface="Arial"/>
                <a:ea typeface="Arial"/>
                <a:cs typeface="Arial"/>
                <a:sym typeface="Arial"/>
              </a:rPr>
              <a:t>新型コロナウイルス感染症に関する費用</a:t>
            </a:r>
            <a:endParaRPr sz="2790" b="0" i="0" u="none" strike="noStrike" cap="none">
              <a:solidFill>
                <a:srgbClr val="000000"/>
              </a:solidFill>
              <a:latin typeface="Arial"/>
              <a:ea typeface="Arial"/>
              <a:cs typeface="Arial"/>
              <a:sym typeface="Arial"/>
            </a:endParaRPr>
          </a:p>
          <a:p>
            <a:pPr marL="0" marR="0" lvl="0" indent="0" algn="ctr" rtl="0">
              <a:lnSpc>
                <a:spcPct val="80000"/>
              </a:lnSpc>
              <a:spcBef>
                <a:spcPts val="0"/>
              </a:spcBef>
              <a:spcAft>
                <a:spcPts val="0"/>
              </a:spcAft>
              <a:buNone/>
            </a:pPr>
            <a:r>
              <a:rPr lang="ja-JP" sz="2790" b="0" i="0" u="none" strike="noStrike" cap="none">
                <a:solidFill>
                  <a:srgbClr val="000000"/>
                </a:solidFill>
                <a:latin typeface="Arial"/>
                <a:ea typeface="Arial"/>
                <a:cs typeface="Arial"/>
                <a:sym typeface="Arial"/>
              </a:rPr>
              <a:t>補償追加条項のご案内</a:t>
            </a:r>
            <a:endParaRPr/>
          </a:p>
        </p:txBody>
      </p:sp>
      <p:sp>
        <p:nvSpPr>
          <p:cNvPr id="29" name="Google Shape;29;p7"/>
          <p:cNvSpPr/>
          <p:nvPr/>
        </p:nvSpPr>
        <p:spPr>
          <a:xfrm>
            <a:off x="112650" y="2210023"/>
            <a:ext cx="6915000" cy="522300"/>
          </a:xfrm>
          <a:prstGeom prst="rect">
            <a:avLst/>
          </a:prstGeom>
          <a:noFill/>
          <a:ln>
            <a:noFill/>
          </a:ln>
        </p:spPr>
        <p:txBody>
          <a:bodyPr spcFirstLastPara="1" wrap="square" lIns="91425" tIns="45700" rIns="91425" bIns="45700" anchor="t" anchorCtr="0">
            <a:noAutofit/>
          </a:bodyPr>
          <a:lstStyle/>
          <a:p>
            <a:pPr lvl="0"/>
            <a:r>
              <a:rPr lang="ja-JP" altLang="en-US" dirty="0"/>
              <a:t>感染症を原因とする利益損失・費用等を補償する各種商品</a:t>
            </a:r>
            <a:r>
              <a:rPr lang="ja-JP" sz="1400" b="0" i="0" u="none" strike="noStrike" cap="none" dirty="0">
                <a:solidFill>
                  <a:srgbClr val="000000"/>
                </a:solidFill>
                <a:latin typeface="Arial"/>
                <a:ea typeface="Arial"/>
                <a:cs typeface="Arial"/>
                <a:sym typeface="Arial"/>
              </a:rPr>
              <a:t>を対象に、新型コロナウイルス感染症</a:t>
            </a:r>
            <a:r>
              <a:rPr lang="ja-JP" dirty="0"/>
              <a:t>による消毒等の費用をお支払いする</a:t>
            </a:r>
            <a:r>
              <a:rPr lang="ja-JP" sz="1400" b="0" i="0" u="none" strike="noStrike" cap="none" dirty="0">
                <a:solidFill>
                  <a:srgbClr val="000000"/>
                </a:solidFill>
                <a:latin typeface="Arial"/>
                <a:ea typeface="Arial"/>
                <a:cs typeface="Arial"/>
                <a:sym typeface="Arial"/>
              </a:rPr>
              <a:t>商品改定を実施いたします。</a:t>
            </a:r>
            <a:endParaRPr sz="1400" b="0" i="0" u="sng" strike="noStrike" cap="none" dirty="0">
              <a:solidFill>
                <a:srgbClr val="000000"/>
              </a:solidFill>
              <a:latin typeface="Arial"/>
              <a:ea typeface="Arial"/>
              <a:cs typeface="Arial"/>
              <a:sym typeface="Arial"/>
            </a:endParaRPr>
          </a:p>
        </p:txBody>
      </p:sp>
      <p:sp>
        <p:nvSpPr>
          <p:cNvPr id="30" name="Google Shape;30;p7"/>
          <p:cNvSpPr/>
          <p:nvPr/>
        </p:nvSpPr>
        <p:spPr>
          <a:xfrm>
            <a:off x="122481" y="2732313"/>
            <a:ext cx="2449500" cy="375300"/>
          </a:xfrm>
          <a:prstGeom prst="roundRect">
            <a:avLst>
              <a:gd name="adj" fmla="val 16667"/>
            </a:avLst>
          </a:prstGeom>
          <a:solidFill>
            <a:srgbClr val="C00000"/>
          </a:solidFill>
          <a:ln>
            <a:noFill/>
          </a:ln>
        </p:spPr>
        <p:txBody>
          <a:bodyPr spcFirstLastPara="1" wrap="square" lIns="91425" tIns="45700" rIns="91425" bIns="45700" anchor="ctr" anchorCtr="1">
            <a:noAutofit/>
          </a:bodyPr>
          <a:lstStyle/>
          <a:p>
            <a:pPr marL="0" marR="0" lvl="0" indent="0" algn="ctr" rtl="0">
              <a:lnSpc>
                <a:spcPct val="100000"/>
              </a:lnSpc>
              <a:spcBef>
                <a:spcPts val="0"/>
              </a:spcBef>
              <a:spcAft>
                <a:spcPts val="0"/>
              </a:spcAft>
              <a:buNone/>
            </a:pPr>
            <a:r>
              <a:rPr lang="ja-JP" sz="1600" b="0" i="0" u="none" strike="noStrike" cap="none">
                <a:solidFill>
                  <a:schemeClr val="lt1"/>
                </a:solidFill>
                <a:latin typeface="Arial"/>
                <a:ea typeface="Arial"/>
                <a:cs typeface="Arial"/>
                <a:sym typeface="Arial"/>
              </a:rPr>
              <a:t>追加</a:t>
            </a:r>
            <a:r>
              <a:rPr lang="ja-JP" sz="1600">
                <a:solidFill>
                  <a:schemeClr val="lt1"/>
                </a:solidFill>
              </a:rPr>
              <a:t>条項</a:t>
            </a:r>
            <a:r>
              <a:rPr lang="ja-JP" sz="1600" b="0" i="0" u="none" strike="noStrike" cap="none">
                <a:solidFill>
                  <a:schemeClr val="lt1"/>
                </a:solidFill>
                <a:latin typeface="Arial"/>
                <a:ea typeface="Arial"/>
                <a:cs typeface="Arial"/>
                <a:sym typeface="Arial"/>
              </a:rPr>
              <a:t>の概要</a:t>
            </a:r>
            <a:endParaRPr sz="1600" b="0" i="0" u="none" strike="noStrike" cap="none">
              <a:solidFill>
                <a:schemeClr val="lt1"/>
              </a:solidFill>
              <a:latin typeface="Arial"/>
              <a:ea typeface="Arial"/>
              <a:cs typeface="Arial"/>
              <a:sym typeface="Arial"/>
            </a:endParaRPr>
          </a:p>
        </p:txBody>
      </p:sp>
      <p:sp>
        <p:nvSpPr>
          <p:cNvPr id="31" name="Google Shape;31;p7"/>
          <p:cNvSpPr/>
          <p:nvPr/>
        </p:nvSpPr>
        <p:spPr>
          <a:xfrm>
            <a:off x="122493" y="3129270"/>
            <a:ext cx="2449500" cy="898200"/>
          </a:xfrm>
          <a:prstGeom prst="rect">
            <a:avLst/>
          </a:prstGeom>
          <a:solidFill>
            <a:srgbClr val="75757C"/>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ja-JP">
                <a:solidFill>
                  <a:schemeClr val="lt1"/>
                </a:solidFill>
              </a:rPr>
              <a:t>新型コロナウイルス感染症に関する費用補償追加条項</a:t>
            </a:r>
            <a:endParaRPr/>
          </a:p>
        </p:txBody>
      </p:sp>
      <p:sp>
        <p:nvSpPr>
          <p:cNvPr id="32" name="Google Shape;32;p7"/>
          <p:cNvSpPr/>
          <p:nvPr/>
        </p:nvSpPr>
        <p:spPr>
          <a:xfrm>
            <a:off x="120500" y="4450551"/>
            <a:ext cx="6960600" cy="5806200"/>
          </a:xfrm>
          <a:prstGeom prst="rect">
            <a:avLst/>
          </a:prstGeom>
          <a:noFill/>
          <a:ln w="9525" cap="flat" cmpd="sng">
            <a:solidFill>
              <a:srgbClr val="75757C"/>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r>
              <a:rPr lang="ja-JP" sz="1400" b="1" i="0" u="none" strike="noStrike" cap="none" dirty="0">
                <a:solidFill>
                  <a:srgbClr val="C00000"/>
                </a:solidFill>
                <a:latin typeface="Arial"/>
                <a:ea typeface="Arial"/>
                <a:cs typeface="Arial"/>
                <a:sym typeface="Arial"/>
              </a:rPr>
              <a:t>令和2年2月1日</a:t>
            </a:r>
            <a:r>
              <a:rPr lang="ja-JP" sz="1100" b="0" i="0" u="none" strike="noStrike" cap="none" dirty="0">
                <a:solidFill>
                  <a:srgbClr val="FF0000"/>
                </a:solidFill>
                <a:latin typeface="Arial"/>
                <a:ea typeface="Arial"/>
                <a:cs typeface="Arial"/>
                <a:sym typeface="Arial"/>
              </a:rPr>
              <a:t>＊ </a:t>
            </a:r>
            <a:r>
              <a:rPr lang="ja-JP" sz="1400" b="1" i="0" u="none" strike="noStrike" cap="none" dirty="0">
                <a:solidFill>
                  <a:srgbClr val="C00000"/>
                </a:solidFill>
                <a:latin typeface="Arial"/>
                <a:ea typeface="Arial"/>
                <a:cs typeface="Arial"/>
                <a:sym typeface="Arial"/>
              </a:rPr>
              <a:t>（遡及日）以降</a:t>
            </a:r>
            <a:r>
              <a:rPr lang="ja-JP" sz="1400" b="0" i="0" u="none" strike="noStrike" cap="none" dirty="0">
                <a:solidFill>
                  <a:schemeClr val="dk1"/>
                </a:solidFill>
                <a:latin typeface="Arial"/>
                <a:ea typeface="Arial"/>
                <a:cs typeface="Arial"/>
                <a:sym typeface="Arial"/>
              </a:rPr>
              <a:t>に保険責任を有している以下記載の</a:t>
            </a:r>
            <a:r>
              <a:rPr lang="ja-JP" dirty="0">
                <a:solidFill>
                  <a:schemeClr val="dk1"/>
                </a:solidFill>
              </a:rPr>
              <a:t>感染症による休業損失を補償する</a:t>
            </a:r>
            <a:r>
              <a:rPr lang="ja-JP" sz="1400" b="0" i="0" u="none" strike="noStrike" cap="none" dirty="0">
                <a:solidFill>
                  <a:schemeClr val="dk1"/>
                </a:solidFill>
                <a:latin typeface="Arial"/>
                <a:ea typeface="Arial"/>
                <a:cs typeface="Arial"/>
                <a:sym typeface="Arial"/>
              </a:rPr>
              <a:t>契約に本追加</a:t>
            </a:r>
            <a:r>
              <a:rPr lang="ja-JP" dirty="0">
                <a:solidFill>
                  <a:schemeClr val="dk1"/>
                </a:solidFill>
              </a:rPr>
              <a:t>条項</a:t>
            </a:r>
            <a:r>
              <a:rPr lang="ja-JP" sz="1400" b="0" i="0" u="none" strike="noStrike" cap="none" dirty="0">
                <a:solidFill>
                  <a:schemeClr val="dk1"/>
                </a:solidFill>
                <a:latin typeface="Arial"/>
                <a:ea typeface="Arial"/>
                <a:cs typeface="Arial"/>
                <a:sym typeface="Arial"/>
              </a:rPr>
              <a:t>が自動的に付帯されます。</a:t>
            </a:r>
            <a:endParaRPr sz="1400" b="0" i="0" u="none" strike="noStrike" cap="none" dirty="0">
              <a:solidFill>
                <a:schemeClr val="dk1"/>
              </a:solidFill>
              <a:latin typeface="Arial"/>
              <a:ea typeface="Arial"/>
              <a:cs typeface="Arial"/>
              <a:sym typeface="Arial"/>
            </a:endParaRPr>
          </a:p>
          <a:p>
            <a:pPr marL="0" marR="0" lvl="0" indent="0" algn="l" rtl="0">
              <a:lnSpc>
                <a:spcPct val="100000"/>
              </a:lnSpc>
              <a:spcBef>
                <a:spcPts val="0"/>
              </a:spcBef>
              <a:spcAft>
                <a:spcPts val="0"/>
              </a:spcAft>
              <a:buNone/>
            </a:pPr>
            <a:r>
              <a:rPr lang="ja-JP" sz="1100" b="0" i="0" u="none" strike="noStrike" cap="none" dirty="0">
                <a:solidFill>
                  <a:schemeClr val="dk1"/>
                </a:solidFill>
                <a:latin typeface="Arial"/>
                <a:ea typeface="Arial"/>
                <a:cs typeface="Arial"/>
                <a:sym typeface="Arial"/>
              </a:rPr>
              <a:t>＊「新型コロナウイルス感染症を指定感染症として定める等の政令」等の施行日です。</a:t>
            </a:r>
            <a:endParaRPr sz="1100" b="0" i="0" u="none" strike="noStrike" cap="none" dirty="0">
              <a:solidFill>
                <a:schemeClr val="dk1"/>
              </a:solidFill>
              <a:latin typeface="Arial"/>
              <a:ea typeface="Arial"/>
              <a:cs typeface="Arial"/>
              <a:sym typeface="Arial"/>
            </a:endParaRPr>
          </a:p>
          <a:p>
            <a:pPr marL="0" marR="0" lvl="0" indent="0" algn="l" rtl="0">
              <a:lnSpc>
                <a:spcPct val="100000"/>
              </a:lnSpc>
              <a:spcBef>
                <a:spcPts val="0"/>
              </a:spcBef>
              <a:spcAft>
                <a:spcPts val="0"/>
              </a:spcAft>
              <a:buNone/>
            </a:pPr>
            <a:endParaRPr sz="1100" dirty="0">
              <a:solidFill>
                <a:schemeClr val="dk1"/>
              </a:solidFill>
            </a:endParaRPr>
          </a:p>
          <a:p>
            <a:pPr marL="0" marR="0" lvl="0" indent="0" algn="l" rtl="0">
              <a:lnSpc>
                <a:spcPct val="100000"/>
              </a:lnSpc>
              <a:spcBef>
                <a:spcPts val="0"/>
              </a:spcBef>
              <a:spcAft>
                <a:spcPts val="0"/>
              </a:spcAft>
              <a:buNone/>
            </a:pPr>
            <a:endParaRPr sz="1100" dirty="0">
              <a:solidFill>
                <a:schemeClr val="dk1"/>
              </a:solidFill>
            </a:endParaRPr>
          </a:p>
          <a:p>
            <a:pPr marL="0" marR="0" lvl="0" indent="0" algn="l" rtl="0">
              <a:lnSpc>
                <a:spcPct val="100000"/>
              </a:lnSpc>
              <a:spcBef>
                <a:spcPts val="0"/>
              </a:spcBef>
              <a:spcAft>
                <a:spcPts val="0"/>
              </a:spcAft>
              <a:buNone/>
            </a:pPr>
            <a:endParaRPr sz="1100" dirty="0">
              <a:solidFill>
                <a:schemeClr val="dk1"/>
              </a:solidFill>
            </a:endParaRPr>
          </a:p>
          <a:p>
            <a:pPr marL="0" marR="0" lvl="0" indent="0" algn="l" rtl="0">
              <a:lnSpc>
                <a:spcPct val="100000"/>
              </a:lnSpc>
              <a:spcBef>
                <a:spcPts val="0"/>
              </a:spcBef>
              <a:spcAft>
                <a:spcPts val="0"/>
              </a:spcAft>
              <a:buNone/>
            </a:pPr>
            <a:endParaRPr sz="1100" dirty="0">
              <a:solidFill>
                <a:schemeClr val="dk1"/>
              </a:solidFill>
            </a:endParaRPr>
          </a:p>
          <a:p>
            <a:pPr marL="0" marR="0" lvl="0" indent="0" algn="l" rtl="0">
              <a:lnSpc>
                <a:spcPct val="100000"/>
              </a:lnSpc>
              <a:spcBef>
                <a:spcPts val="0"/>
              </a:spcBef>
              <a:spcAft>
                <a:spcPts val="0"/>
              </a:spcAft>
              <a:buNone/>
            </a:pPr>
            <a:endParaRPr sz="1100" dirty="0">
              <a:solidFill>
                <a:schemeClr val="dk1"/>
              </a:solidFill>
            </a:endParaRPr>
          </a:p>
          <a:p>
            <a:pPr marL="0" marR="0" lvl="0" indent="0" algn="l" rtl="0">
              <a:lnSpc>
                <a:spcPct val="100000"/>
              </a:lnSpc>
              <a:spcBef>
                <a:spcPts val="0"/>
              </a:spcBef>
              <a:spcAft>
                <a:spcPts val="0"/>
              </a:spcAft>
              <a:buNone/>
            </a:pPr>
            <a:endParaRPr sz="1100" dirty="0">
              <a:solidFill>
                <a:schemeClr val="dk1"/>
              </a:solidFill>
            </a:endParaRPr>
          </a:p>
          <a:p>
            <a:pPr marL="0" marR="0" lvl="0" indent="0" algn="l" rtl="0">
              <a:lnSpc>
                <a:spcPct val="100000"/>
              </a:lnSpc>
              <a:spcBef>
                <a:spcPts val="0"/>
              </a:spcBef>
              <a:spcAft>
                <a:spcPts val="0"/>
              </a:spcAft>
              <a:buNone/>
            </a:pPr>
            <a:endParaRPr sz="1100" dirty="0">
              <a:solidFill>
                <a:schemeClr val="dk1"/>
              </a:solidFill>
            </a:endParaRPr>
          </a:p>
          <a:p>
            <a:pPr marL="0" marR="0" lvl="0" indent="0" algn="l" rtl="0">
              <a:lnSpc>
                <a:spcPct val="100000"/>
              </a:lnSpc>
              <a:spcBef>
                <a:spcPts val="0"/>
              </a:spcBef>
              <a:spcAft>
                <a:spcPts val="0"/>
              </a:spcAft>
              <a:buNone/>
            </a:pPr>
            <a:endParaRPr sz="1100" dirty="0">
              <a:solidFill>
                <a:schemeClr val="dk1"/>
              </a:solidFill>
            </a:endParaRPr>
          </a:p>
          <a:p>
            <a:pPr marL="0" marR="0" lvl="0" indent="0" algn="l" rtl="0">
              <a:lnSpc>
                <a:spcPct val="100000"/>
              </a:lnSpc>
              <a:spcBef>
                <a:spcPts val="0"/>
              </a:spcBef>
              <a:spcAft>
                <a:spcPts val="0"/>
              </a:spcAft>
              <a:buNone/>
            </a:pPr>
            <a:endParaRPr sz="1100" dirty="0">
              <a:solidFill>
                <a:schemeClr val="dk1"/>
              </a:solidFill>
            </a:endParaRPr>
          </a:p>
          <a:p>
            <a:pPr marL="0" marR="0" lvl="0" indent="0" algn="l" rtl="0">
              <a:lnSpc>
                <a:spcPct val="100000"/>
              </a:lnSpc>
              <a:spcBef>
                <a:spcPts val="0"/>
              </a:spcBef>
              <a:spcAft>
                <a:spcPts val="0"/>
              </a:spcAft>
              <a:buNone/>
            </a:pPr>
            <a:endParaRPr sz="1100" dirty="0">
              <a:solidFill>
                <a:schemeClr val="dk1"/>
              </a:solidFill>
            </a:endParaRPr>
          </a:p>
          <a:p>
            <a:pPr marL="0" marR="0" lvl="0" indent="0" algn="l" rtl="0">
              <a:lnSpc>
                <a:spcPct val="100000"/>
              </a:lnSpc>
              <a:spcBef>
                <a:spcPts val="0"/>
              </a:spcBef>
              <a:spcAft>
                <a:spcPts val="0"/>
              </a:spcAft>
              <a:buNone/>
            </a:pPr>
            <a:endParaRPr sz="1100" dirty="0">
              <a:solidFill>
                <a:schemeClr val="dk1"/>
              </a:solidFill>
            </a:endParaRPr>
          </a:p>
          <a:p>
            <a:pPr marL="0" marR="0" lvl="0" indent="0" algn="l" rtl="0">
              <a:lnSpc>
                <a:spcPct val="100000"/>
              </a:lnSpc>
              <a:spcBef>
                <a:spcPts val="0"/>
              </a:spcBef>
              <a:spcAft>
                <a:spcPts val="0"/>
              </a:spcAft>
              <a:buNone/>
            </a:pPr>
            <a:endParaRPr sz="1100" dirty="0">
              <a:solidFill>
                <a:schemeClr val="dk1"/>
              </a:solidFill>
            </a:endParaRPr>
          </a:p>
          <a:p>
            <a:pPr marL="0" marR="0" lvl="0" indent="0" algn="l" rtl="0">
              <a:lnSpc>
                <a:spcPct val="100000"/>
              </a:lnSpc>
              <a:spcBef>
                <a:spcPts val="0"/>
              </a:spcBef>
              <a:spcAft>
                <a:spcPts val="0"/>
              </a:spcAft>
              <a:buNone/>
            </a:pPr>
            <a:endParaRPr sz="1100" dirty="0">
              <a:solidFill>
                <a:schemeClr val="dk1"/>
              </a:solidFill>
            </a:endParaRPr>
          </a:p>
          <a:p>
            <a:pPr marL="0" marR="0" lvl="0" indent="0" algn="l" rtl="0">
              <a:lnSpc>
                <a:spcPct val="100000"/>
              </a:lnSpc>
              <a:spcBef>
                <a:spcPts val="0"/>
              </a:spcBef>
              <a:spcAft>
                <a:spcPts val="0"/>
              </a:spcAft>
              <a:buNone/>
            </a:pPr>
            <a:endParaRPr sz="1100" dirty="0">
              <a:solidFill>
                <a:schemeClr val="dk1"/>
              </a:solidFill>
            </a:endParaRPr>
          </a:p>
          <a:p>
            <a:pPr marL="0" marR="0" lvl="0" indent="0" algn="l" rtl="0">
              <a:lnSpc>
                <a:spcPct val="100000"/>
              </a:lnSpc>
              <a:spcBef>
                <a:spcPts val="0"/>
              </a:spcBef>
              <a:spcAft>
                <a:spcPts val="0"/>
              </a:spcAft>
              <a:buNone/>
            </a:pPr>
            <a:endParaRPr sz="1100" dirty="0">
              <a:solidFill>
                <a:schemeClr val="dk1"/>
              </a:solidFill>
            </a:endParaRPr>
          </a:p>
          <a:p>
            <a:pPr marL="0" marR="0" lvl="0" indent="0" algn="l" rtl="0">
              <a:lnSpc>
                <a:spcPct val="100000"/>
              </a:lnSpc>
              <a:spcBef>
                <a:spcPts val="0"/>
              </a:spcBef>
              <a:spcAft>
                <a:spcPts val="0"/>
              </a:spcAft>
              <a:buNone/>
            </a:pPr>
            <a:endParaRPr sz="1100" dirty="0">
              <a:solidFill>
                <a:schemeClr val="dk1"/>
              </a:solidFill>
            </a:endParaRPr>
          </a:p>
          <a:p>
            <a:pPr marL="0" marR="0" lvl="0" indent="0" algn="l" rtl="0">
              <a:lnSpc>
                <a:spcPct val="100000"/>
              </a:lnSpc>
              <a:spcBef>
                <a:spcPts val="0"/>
              </a:spcBef>
              <a:spcAft>
                <a:spcPts val="0"/>
              </a:spcAft>
              <a:buNone/>
            </a:pPr>
            <a:endParaRPr sz="1100" dirty="0">
              <a:solidFill>
                <a:schemeClr val="dk1"/>
              </a:solidFill>
            </a:endParaRPr>
          </a:p>
          <a:p>
            <a:pPr marL="0" marR="0" lvl="0" indent="0" algn="l" rtl="0">
              <a:lnSpc>
                <a:spcPct val="100000"/>
              </a:lnSpc>
              <a:spcBef>
                <a:spcPts val="0"/>
              </a:spcBef>
              <a:spcAft>
                <a:spcPts val="0"/>
              </a:spcAft>
              <a:buNone/>
            </a:pPr>
            <a:endParaRPr sz="1100" dirty="0">
              <a:solidFill>
                <a:schemeClr val="dk1"/>
              </a:solidFill>
            </a:endParaRPr>
          </a:p>
          <a:p>
            <a:pPr marL="0" marR="0" lvl="0" indent="0" algn="l" rtl="0">
              <a:lnSpc>
                <a:spcPct val="100000"/>
              </a:lnSpc>
              <a:spcBef>
                <a:spcPts val="0"/>
              </a:spcBef>
              <a:spcAft>
                <a:spcPts val="0"/>
              </a:spcAft>
              <a:buNone/>
            </a:pPr>
            <a:endParaRPr sz="1100" dirty="0">
              <a:solidFill>
                <a:schemeClr val="dk1"/>
              </a:solidFill>
            </a:endParaRPr>
          </a:p>
          <a:p>
            <a:pPr marL="0" marR="0" lvl="0" indent="0" algn="l" rtl="0">
              <a:lnSpc>
                <a:spcPct val="100000"/>
              </a:lnSpc>
              <a:spcBef>
                <a:spcPts val="0"/>
              </a:spcBef>
              <a:spcAft>
                <a:spcPts val="0"/>
              </a:spcAft>
              <a:buNone/>
            </a:pPr>
            <a:endParaRPr sz="1100" dirty="0">
              <a:solidFill>
                <a:schemeClr val="dk1"/>
              </a:solidFill>
            </a:endParaRPr>
          </a:p>
          <a:p>
            <a:pPr marL="0" marR="0" lvl="0" indent="0" algn="l" rtl="0">
              <a:lnSpc>
                <a:spcPct val="100000"/>
              </a:lnSpc>
              <a:spcBef>
                <a:spcPts val="0"/>
              </a:spcBef>
              <a:spcAft>
                <a:spcPts val="0"/>
              </a:spcAft>
              <a:buNone/>
            </a:pPr>
            <a:endParaRPr sz="1100" dirty="0">
              <a:solidFill>
                <a:schemeClr val="dk1"/>
              </a:solidFill>
            </a:endParaRPr>
          </a:p>
          <a:p>
            <a:pPr marL="0" marR="0" lvl="0" indent="0" algn="l" rtl="0">
              <a:lnSpc>
                <a:spcPct val="100000"/>
              </a:lnSpc>
              <a:spcBef>
                <a:spcPts val="0"/>
              </a:spcBef>
              <a:spcAft>
                <a:spcPts val="0"/>
              </a:spcAft>
              <a:buNone/>
            </a:pPr>
            <a:endParaRPr sz="1100" dirty="0">
              <a:solidFill>
                <a:schemeClr val="dk1"/>
              </a:solidFill>
            </a:endParaRPr>
          </a:p>
          <a:p>
            <a:pPr marL="0" marR="0" lvl="0" indent="0" algn="l" rtl="0">
              <a:lnSpc>
                <a:spcPct val="100000"/>
              </a:lnSpc>
              <a:spcBef>
                <a:spcPts val="0"/>
              </a:spcBef>
              <a:spcAft>
                <a:spcPts val="0"/>
              </a:spcAft>
              <a:buNone/>
            </a:pPr>
            <a:endParaRPr sz="1100" dirty="0">
              <a:solidFill>
                <a:schemeClr val="dk1"/>
              </a:solidFill>
            </a:endParaRPr>
          </a:p>
          <a:p>
            <a:pPr marL="0" marR="0" lvl="0" indent="0" algn="l" rtl="0">
              <a:lnSpc>
                <a:spcPct val="100000"/>
              </a:lnSpc>
              <a:spcBef>
                <a:spcPts val="0"/>
              </a:spcBef>
              <a:spcAft>
                <a:spcPts val="0"/>
              </a:spcAft>
              <a:buNone/>
            </a:pPr>
            <a:endParaRPr sz="1100" dirty="0">
              <a:solidFill>
                <a:schemeClr val="dk1"/>
              </a:solidFill>
            </a:endParaRPr>
          </a:p>
          <a:p>
            <a:pPr marL="0" marR="0" lvl="0" indent="0" algn="l" rtl="0">
              <a:lnSpc>
                <a:spcPct val="100000"/>
              </a:lnSpc>
              <a:spcBef>
                <a:spcPts val="0"/>
              </a:spcBef>
              <a:spcAft>
                <a:spcPts val="0"/>
              </a:spcAft>
              <a:buNone/>
            </a:pPr>
            <a:endParaRPr sz="1100" dirty="0">
              <a:solidFill>
                <a:schemeClr val="dk1"/>
              </a:solidFill>
            </a:endParaRPr>
          </a:p>
          <a:p>
            <a:pPr marL="0" marR="0" lvl="0" indent="0" algn="l" rtl="0">
              <a:lnSpc>
                <a:spcPct val="100000"/>
              </a:lnSpc>
              <a:spcBef>
                <a:spcPts val="0"/>
              </a:spcBef>
              <a:spcAft>
                <a:spcPts val="0"/>
              </a:spcAft>
              <a:buNone/>
            </a:pPr>
            <a:endParaRPr sz="1100" dirty="0">
              <a:solidFill>
                <a:schemeClr val="dk1"/>
              </a:solidFill>
            </a:endParaRPr>
          </a:p>
          <a:p>
            <a:pPr marL="0" marR="0" lvl="0" indent="0" algn="l" rtl="0">
              <a:lnSpc>
                <a:spcPct val="100000"/>
              </a:lnSpc>
              <a:spcBef>
                <a:spcPts val="0"/>
              </a:spcBef>
              <a:spcAft>
                <a:spcPts val="0"/>
              </a:spcAft>
              <a:buNone/>
            </a:pPr>
            <a:endParaRPr sz="1100" dirty="0">
              <a:solidFill>
                <a:schemeClr val="dk1"/>
              </a:solidFill>
            </a:endParaRPr>
          </a:p>
          <a:p>
            <a:pPr marL="0" marR="0" lvl="0" indent="0" algn="l" rtl="0">
              <a:lnSpc>
                <a:spcPct val="100000"/>
              </a:lnSpc>
              <a:spcBef>
                <a:spcPts val="0"/>
              </a:spcBef>
              <a:spcAft>
                <a:spcPts val="0"/>
              </a:spcAft>
              <a:buNone/>
            </a:pPr>
            <a:endParaRPr sz="1100" dirty="0">
              <a:solidFill>
                <a:schemeClr val="dk1"/>
              </a:solidFill>
            </a:endParaRPr>
          </a:p>
          <a:p>
            <a:pPr marL="0" marR="0" lvl="0" indent="0" algn="l" rtl="0">
              <a:lnSpc>
                <a:spcPct val="100000"/>
              </a:lnSpc>
              <a:spcBef>
                <a:spcPts val="0"/>
              </a:spcBef>
              <a:spcAft>
                <a:spcPts val="0"/>
              </a:spcAft>
              <a:buNone/>
            </a:pPr>
            <a:endParaRPr sz="1400" b="0" i="0" u="none" strike="noStrike" cap="none" dirty="0">
              <a:solidFill>
                <a:srgbClr val="75757C"/>
              </a:solidFill>
              <a:latin typeface="Arial"/>
              <a:ea typeface="Arial"/>
              <a:cs typeface="Arial"/>
              <a:sym typeface="Arial"/>
            </a:endParaRPr>
          </a:p>
        </p:txBody>
      </p:sp>
      <p:sp>
        <p:nvSpPr>
          <p:cNvPr id="33" name="Google Shape;33;p7"/>
          <p:cNvSpPr/>
          <p:nvPr/>
        </p:nvSpPr>
        <p:spPr>
          <a:xfrm>
            <a:off x="2653964" y="3129271"/>
            <a:ext cx="4429200" cy="898200"/>
          </a:xfrm>
          <a:prstGeom prst="rect">
            <a:avLst/>
          </a:prstGeom>
          <a:noFill/>
          <a:ln w="9525" cap="flat" cmpd="sng">
            <a:solidFill>
              <a:srgbClr val="75757C"/>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r>
              <a:rPr lang="ja-JP" sz="1200">
                <a:solidFill>
                  <a:schemeClr val="dk1"/>
                </a:solidFill>
              </a:rPr>
              <a:t>保険の対象の施設が、新型コロナウイルス感染症の原因となる病原体に汚染されたまたは汚染された疑いがある場合に、保健所等の指示に基づく消毒等の費用や休業による損失などに対して保険金20万円をお支払いします。</a:t>
            </a:r>
            <a:endParaRPr>
              <a:solidFill>
                <a:schemeClr val="dk1"/>
              </a:solidFill>
            </a:endParaRPr>
          </a:p>
        </p:txBody>
      </p:sp>
      <p:pic>
        <p:nvPicPr>
          <p:cNvPr id="2" name="図 1"/>
          <p:cNvPicPr>
            <a:picLocks noChangeAspect="1"/>
          </p:cNvPicPr>
          <p:nvPr/>
        </p:nvPicPr>
        <p:blipFill>
          <a:blip r:embed="rId3"/>
          <a:stretch>
            <a:fillRect/>
          </a:stretch>
        </p:blipFill>
        <p:spPr>
          <a:xfrm>
            <a:off x="3853895" y="5997471"/>
            <a:ext cx="2792394" cy="3944811"/>
          </a:xfrm>
          <a:prstGeom prst="rect">
            <a:avLst/>
          </a:prstGeom>
        </p:spPr>
      </p:pic>
      <p:pic>
        <p:nvPicPr>
          <p:cNvPr id="3" name="図 2"/>
          <p:cNvPicPr>
            <a:picLocks noChangeAspect="1"/>
          </p:cNvPicPr>
          <p:nvPr/>
        </p:nvPicPr>
        <p:blipFill>
          <a:blip r:embed="rId4"/>
          <a:stretch>
            <a:fillRect/>
          </a:stretch>
        </p:blipFill>
        <p:spPr>
          <a:xfrm>
            <a:off x="504318" y="5997471"/>
            <a:ext cx="2779731" cy="3944811"/>
          </a:xfrm>
          <a:prstGeom prst="rect">
            <a:avLst/>
          </a:prstGeom>
        </p:spPr>
      </p:pic>
      <p:sp>
        <p:nvSpPr>
          <p:cNvPr id="4" name="テキスト ボックス 3"/>
          <p:cNvSpPr txBox="1"/>
          <p:nvPr/>
        </p:nvSpPr>
        <p:spPr>
          <a:xfrm>
            <a:off x="348343" y="5268693"/>
            <a:ext cx="4134465" cy="523220"/>
          </a:xfrm>
          <a:prstGeom prst="rect">
            <a:avLst/>
          </a:prstGeom>
          <a:noFill/>
        </p:spPr>
        <p:txBody>
          <a:bodyPr wrap="none" rtlCol="0">
            <a:spAutoFit/>
          </a:bodyPr>
          <a:lstStyle/>
          <a:p>
            <a:r>
              <a:rPr kumimoji="1" lang="ja-JP" altLang="en-US" dirty="0"/>
              <a:t>①新総合賠償共済制度：休業補償（オプション）</a:t>
            </a:r>
            <a:endParaRPr kumimoji="1" lang="en-US" altLang="ja-JP" dirty="0"/>
          </a:p>
          <a:p>
            <a:r>
              <a:rPr kumimoji="1" lang="ja-JP" altLang="en-US" dirty="0"/>
              <a:t>②おみせのマスター：休業ユニット</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8"/>
        <p:cNvGrpSpPr/>
        <p:nvPr/>
      </p:nvGrpSpPr>
      <p:grpSpPr>
        <a:xfrm>
          <a:off x="0" y="0"/>
          <a:ext cx="0" cy="0"/>
          <a:chOff x="0" y="0"/>
          <a:chExt cx="0" cy="0"/>
        </a:xfrm>
      </p:grpSpPr>
      <p:sp>
        <p:nvSpPr>
          <p:cNvPr id="39" name="Google Shape;39;p8"/>
          <p:cNvSpPr/>
          <p:nvPr/>
        </p:nvSpPr>
        <p:spPr>
          <a:xfrm>
            <a:off x="122252" y="4807888"/>
            <a:ext cx="6960600" cy="3557100"/>
          </a:xfrm>
          <a:prstGeom prst="rect">
            <a:avLst/>
          </a:prstGeom>
          <a:noFill/>
          <a:ln w="9525" cap="flat" cmpd="sng">
            <a:solidFill>
              <a:srgbClr val="75757C"/>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r>
              <a:rPr lang="ja-JP" sz="1200" b="1" i="0" u="none" strike="noStrike" cap="none" dirty="0">
                <a:solidFill>
                  <a:srgbClr val="C00000"/>
                </a:solidFill>
              </a:rPr>
              <a:t>＜お支払いの流れ＞</a:t>
            </a:r>
            <a:endParaRPr sz="1200" b="1" i="0" u="none" strike="noStrike" cap="none" dirty="0">
              <a:solidFill>
                <a:srgbClr val="C00000"/>
              </a:solidFill>
            </a:endParaRPr>
          </a:p>
          <a:p>
            <a:pPr marL="0" marR="0" lvl="0" indent="0" algn="l" rtl="0">
              <a:lnSpc>
                <a:spcPct val="100000"/>
              </a:lnSpc>
              <a:spcBef>
                <a:spcPts val="0"/>
              </a:spcBef>
              <a:spcAft>
                <a:spcPts val="0"/>
              </a:spcAft>
              <a:buNone/>
            </a:pPr>
            <a:endParaRPr sz="1400" b="1" i="0" u="none" strike="noStrike" cap="none" dirty="0">
              <a:solidFill>
                <a:srgbClr val="C00000"/>
              </a:solidFill>
            </a:endParaRPr>
          </a:p>
          <a:p>
            <a:pPr marL="0" marR="0" lvl="0" indent="0" algn="l" rtl="0">
              <a:lnSpc>
                <a:spcPct val="100000"/>
              </a:lnSpc>
              <a:spcBef>
                <a:spcPts val="0"/>
              </a:spcBef>
              <a:spcAft>
                <a:spcPts val="0"/>
              </a:spcAft>
              <a:buNone/>
            </a:pPr>
            <a:endParaRPr sz="1400" b="1" i="0" u="none" strike="noStrike" cap="none" dirty="0">
              <a:solidFill>
                <a:srgbClr val="C00000"/>
              </a:solidFill>
            </a:endParaRPr>
          </a:p>
          <a:p>
            <a:pPr marL="0" marR="0" lvl="0" indent="0" algn="l" rtl="0">
              <a:lnSpc>
                <a:spcPct val="100000"/>
              </a:lnSpc>
              <a:spcBef>
                <a:spcPts val="0"/>
              </a:spcBef>
              <a:spcAft>
                <a:spcPts val="0"/>
              </a:spcAft>
              <a:buNone/>
            </a:pPr>
            <a:endParaRPr sz="1400" b="1" i="0" u="none" strike="noStrike" cap="none" dirty="0">
              <a:solidFill>
                <a:srgbClr val="C00000"/>
              </a:solidFill>
            </a:endParaRPr>
          </a:p>
          <a:p>
            <a:pPr marL="0" marR="0" lvl="0" indent="0" algn="l" rtl="0">
              <a:lnSpc>
                <a:spcPct val="100000"/>
              </a:lnSpc>
              <a:spcBef>
                <a:spcPts val="0"/>
              </a:spcBef>
              <a:spcAft>
                <a:spcPts val="0"/>
              </a:spcAft>
              <a:buNone/>
            </a:pPr>
            <a:endParaRPr sz="1400" b="1" i="0" u="none" strike="noStrike" cap="none" dirty="0">
              <a:solidFill>
                <a:srgbClr val="C00000"/>
              </a:solidFill>
            </a:endParaRPr>
          </a:p>
          <a:p>
            <a:pPr marL="0" marR="0" lvl="0" indent="0" algn="l" rtl="0">
              <a:lnSpc>
                <a:spcPct val="100000"/>
              </a:lnSpc>
              <a:spcBef>
                <a:spcPts val="0"/>
              </a:spcBef>
              <a:spcAft>
                <a:spcPts val="0"/>
              </a:spcAft>
              <a:buNone/>
            </a:pPr>
            <a:r>
              <a:rPr lang="ja-JP" sz="1400" b="1" i="0" u="none" strike="noStrike" cap="none" dirty="0">
                <a:solidFill>
                  <a:srgbClr val="C00000"/>
                </a:solidFill>
              </a:rPr>
              <a:t>　</a:t>
            </a:r>
            <a:endParaRPr sz="1400" b="1" i="0" u="none" strike="noStrike" cap="none" dirty="0">
              <a:solidFill>
                <a:srgbClr val="C00000"/>
              </a:solidFill>
            </a:endParaRPr>
          </a:p>
          <a:p>
            <a:pPr marL="0" marR="0" lvl="0" indent="0" algn="l" rtl="0">
              <a:lnSpc>
                <a:spcPct val="100000"/>
              </a:lnSpc>
              <a:spcBef>
                <a:spcPts val="0"/>
              </a:spcBef>
              <a:spcAft>
                <a:spcPts val="0"/>
              </a:spcAft>
              <a:buNone/>
            </a:pPr>
            <a:endParaRPr sz="1400" b="1" i="0" u="none" strike="noStrike" cap="none" dirty="0">
              <a:solidFill>
                <a:srgbClr val="C00000"/>
              </a:solidFill>
            </a:endParaRPr>
          </a:p>
          <a:p>
            <a:pPr marL="0" marR="0" lvl="0" indent="0" algn="l" rtl="0">
              <a:lnSpc>
                <a:spcPct val="100000"/>
              </a:lnSpc>
              <a:spcBef>
                <a:spcPts val="0"/>
              </a:spcBef>
              <a:spcAft>
                <a:spcPts val="0"/>
              </a:spcAft>
              <a:buNone/>
            </a:pPr>
            <a:r>
              <a:rPr lang="ja-JP" sz="1200" b="1" i="0" u="none" strike="noStrike" cap="none" dirty="0">
                <a:solidFill>
                  <a:srgbClr val="C00000"/>
                </a:solidFill>
              </a:rPr>
              <a:t>１．必要書類</a:t>
            </a:r>
            <a:endParaRPr sz="1200" b="1" i="0" u="none" strike="noStrike" cap="none" dirty="0">
              <a:solidFill>
                <a:srgbClr val="C00000"/>
              </a:solidFill>
            </a:endParaRPr>
          </a:p>
          <a:p>
            <a:pPr marL="0" marR="0" lvl="0" indent="0" algn="l" rtl="0">
              <a:lnSpc>
                <a:spcPct val="100000"/>
              </a:lnSpc>
              <a:spcBef>
                <a:spcPts val="0"/>
              </a:spcBef>
              <a:spcAft>
                <a:spcPts val="0"/>
              </a:spcAft>
              <a:buNone/>
            </a:pPr>
            <a:r>
              <a:rPr lang="ja-JP" sz="1200" dirty="0">
                <a:solidFill>
                  <a:schemeClr val="dk1"/>
                </a:solidFill>
              </a:rPr>
              <a:t>保険金請求書　兼　</a:t>
            </a:r>
            <a:r>
              <a:rPr lang="ja-JP" sz="1200" i="0" u="none" strike="noStrike" cap="none" dirty="0">
                <a:solidFill>
                  <a:schemeClr val="dk1"/>
                </a:solidFill>
              </a:rPr>
              <a:t>事故発生に関する申告書</a:t>
            </a:r>
            <a:endParaRPr sz="1200" dirty="0">
              <a:solidFill>
                <a:schemeClr val="dk1"/>
              </a:solidFill>
            </a:endParaRPr>
          </a:p>
          <a:p>
            <a:pPr marL="0" marR="0" lvl="0" indent="0" algn="l" rtl="0">
              <a:lnSpc>
                <a:spcPct val="100000"/>
              </a:lnSpc>
              <a:spcBef>
                <a:spcPts val="0"/>
              </a:spcBef>
              <a:spcAft>
                <a:spcPts val="0"/>
              </a:spcAft>
              <a:buNone/>
            </a:pPr>
            <a:r>
              <a:rPr lang="ja-JP" sz="1200" dirty="0">
                <a:solidFill>
                  <a:schemeClr val="dk1"/>
                </a:solidFill>
              </a:rPr>
              <a:t>※</a:t>
            </a:r>
            <a:r>
              <a:rPr lang="ja-JP" sz="1200" i="0" u="none" strike="noStrike" cap="none" dirty="0">
                <a:solidFill>
                  <a:schemeClr val="dk1"/>
                </a:solidFill>
              </a:rPr>
              <a:t>メールまたは郵送でご案内いたします</a:t>
            </a:r>
            <a:r>
              <a:rPr lang="ja-JP" sz="1200" dirty="0">
                <a:solidFill>
                  <a:schemeClr val="dk1"/>
                </a:solidFill>
              </a:rPr>
              <a:t>。</a:t>
            </a:r>
            <a:endParaRPr sz="1200" i="0" u="none" strike="noStrike" cap="none" dirty="0">
              <a:solidFill>
                <a:schemeClr val="dk1"/>
              </a:solidFill>
            </a:endParaRPr>
          </a:p>
          <a:p>
            <a:pPr marL="0" marR="0" lvl="0" indent="0" algn="l" rtl="0">
              <a:lnSpc>
                <a:spcPct val="100000"/>
              </a:lnSpc>
              <a:spcBef>
                <a:spcPts val="0"/>
              </a:spcBef>
              <a:spcAft>
                <a:spcPts val="0"/>
              </a:spcAft>
              <a:buNone/>
            </a:pPr>
            <a:r>
              <a:rPr lang="ja-JP" sz="1200" b="1" i="0" u="none" strike="noStrike" cap="none" dirty="0">
                <a:solidFill>
                  <a:srgbClr val="C00000"/>
                </a:solidFill>
              </a:rPr>
              <a:t>２．請求方法</a:t>
            </a:r>
            <a:endParaRPr sz="1200" b="1" i="0" u="none" strike="noStrike" cap="none" dirty="0">
              <a:solidFill>
                <a:srgbClr val="C00000"/>
              </a:solidFill>
            </a:endParaRPr>
          </a:p>
          <a:p>
            <a:pPr marL="0" lvl="0" indent="0" algn="l" rtl="0">
              <a:lnSpc>
                <a:spcPct val="115000"/>
              </a:lnSpc>
              <a:spcBef>
                <a:spcPts val="0"/>
              </a:spcBef>
              <a:spcAft>
                <a:spcPts val="0"/>
              </a:spcAft>
              <a:buClr>
                <a:schemeClr val="dk1"/>
              </a:buClr>
              <a:buSzPts val="1100"/>
              <a:buFont typeface="Arial"/>
              <a:buNone/>
            </a:pPr>
            <a:r>
              <a:rPr lang="ja-JP" sz="1200" dirty="0">
                <a:solidFill>
                  <a:schemeClr val="dk1"/>
                </a:solidFill>
              </a:rPr>
              <a:t>事故が起こった場合は、ただちに損保ジャパンまたは取扱代理店までご連絡ください。</a:t>
            </a:r>
            <a:endParaRPr sz="1200" dirty="0">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ja-JP" sz="1200" dirty="0">
                <a:solidFill>
                  <a:schemeClr val="dk1"/>
                </a:solidFill>
              </a:rPr>
              <a:t>平日夜間、土日祝日の場合は、下記事故サポートセンターへご連絡ください。</a:t>
            </a:r>
            <a:endParaRPr sz="1200" dirty="0">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ja-JP" sz="1200" dirty="0">
                <a:solidFill>
                  <a:schemeClr val="dk1"/>
                </a:solidFill>
              </a:rPr>
              <a:t>【窓口：事故サポートセンター】</a:t>
            </a:r>
            <a:endParaRPr sz="1200" dirty="0">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ja-JP" sz="1200" dirty="0">
                <a:solidFill>
                  <a:schemeClr val="dk1"/>
                </a:solidFill>
              </a:rPr>
              <a:t>　　０１２０－７２７－１１０　おかけ間違いにご注意ください。</a:t>
            </a:r>
            <a:endParaRPr sz="1200" dirty="0">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ja-JP" sz="1200" dirty="0">
                <a:solidFill>
                  <a:schemeClr val="dk1"/>
                </a:solidFill>
              </a:rPr>
              <a:t>受付時間　平日：午後５時～翌日午前９時  土日祝日：24時間（12月31日～1月3日を含みます。）</a:t>
            </a:r>
            <a:endParaRPr sz="1200" dirty="0">
              <a:solidFill>
                <a:schemeClr val="dk1"/>
              </a:solidFill>
            </a:endParaRPr>
          </a:p>
          <a:p>
            <a:pPr marL="0" lvl="0" indent="0" algn="l" rtl="0">
              <a:lnSpc>
                <a:spcPct val="115000"/>
              </a:lnSpc>
              <a:spcBef>
                <a:spcPts val="0"/>
              </a:spcBef>
              <a:spcAft>
                <a:spcPts val="0"/>
              </a:spcAft>
              <a:buSzPts val="1100"/>
              <a:buNone/>
            </a:pPr>
            <a:r>
              <a:rPr lang="ja-JP" sz="1200" dirty="0">
                <a:solidFill>
                  <a:schemeClr val="dk1"/>
                </a:solidFill>
              </a:rPr>
              <a:t>※上記受付時間外は、損保ジャパンまたは取扱代理店までご連絡ください。</a:t>
            </a:r>
            <a:endParaRPr sz="1200" dirty="0">
              <a:solidFill>
                <a:schemeClr val="dk1"/>
              </a:solidFill>
            </a:endParaRPr>
          </a:p>
        </p:txBody>
      </p:sp>
      <p:sp>
        <p:nvSpPr>
          <p:cNvPr id="40" name="Google Shape;40;p8"/>
          <p:cNvSpPr txBox="1"/>
          <p:nvPr/>
        </p:nvSpPr>
        <p:spPr>
          <a:xfrm>
            <a:off x="99600" y="9454962"/>
            <a:ext cx="3331500" cy="77325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680"/>
              <a:buFont typeface="Arial"/>
              <a:buNone/>
            </a:pPr>
            <a:r>
              <a:rPr lang="ja-JP" sz="900" b="0" i="0" u="none" strike="noStrike" cap="none" dirty="0">
                <a:solidFill>
                  <a:schemeClr val="dk1"/>
                </a:solidFill>
                <a:latin typeface="Arial"/>
                <a:ea typeface="Arial"/>
                <a:cs typeface="Arial"/>
                <a:sym typeface="Arial"/>
              </a:rPr>
              <a:t>〒160-8338  東京都新宿区西新宿1-26-1</a:t>
            </a:r>
            <a:endParaRPr sz="9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680"/>
              <a:buFont typeface="Arial"/>
              <a:buNone/>
            </a:pPr>
            <a:endParaRPr sz="900" b="0" i="0" u="none" strike="noStrike" cap="none" dirty="0">
              <a:solidFill>
                <a:schemeClr val="dk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680"/>
              <a:buFont typeface="Arial"/>
              <a:buNone/>
            </a:pPr>
            <a:r>
              <a:rPr lang="ja-JP" sz="900" dirty="0">
                <a:solidFill>
                  <a:schemeClr val="dk1"/>
                </a:solidFill>
              </a:rPr>
              <a:t>＜連絡先 ＞https://www.sompo -japan.co.jp/contact/ </a:t>
            </a:r>
            <a:endParaRPr sz="900" b="0" i="0" u="none" strike="noStrike" cap="none" dirty="0">
              <a:solidFill>
                <a:schemeClr val="dk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680"/>
              <a:buFont typeface="Arial"/>
              <a:buNone/>
            </a:pPr>
            <a:r>
              <a:rPr lang="ja-JP" sz="900" b="0" i="0" u="none" strike="noStrike" cap="none" dirty="0">
                <a:solidFill>
                  <a:schemeClr val="dk1"/>
                </a:solidFill>
                <a:latin typeface="Arial"/>
                <a:ea typeface="Arial"/>
                <a:cs typeface="Arial"/>
                <a:sym typeface="Arial"/>
              </a:rPr>
              <a:t>SOMPOグループの一員です。</a:t>
            </a:r>
            <a:endParaRPr sz="900" b="0" i="0" u="none" strike="noStrike" cap="none" dirty="0">
              <a:solidFill>
                <a:srgbClr val="000000"/>
              </a:solidFill>
              <a:latin typeface="Arial"/>
              <a:ea typeface="Arial"/>
              <a:cs typeface="Arial"/>
              <a:sym typeface="Arial"/>
            </a:endParaRPr>
          </a:p>
        </p:txBody>
      </p:sp>
      <p:sp>
        <p:nvSpPr>
          <p:cNvPr id="41" name="Google Shape;41;p8"/>
          <p:cNvSpPr/>
          <p:nvPr/>
        </p:nvSpPr>
        <p:spPr>
          <a:xfrm>
            <a:off x="129731" y="107823"/>
            <a:ext cx="2449500" cy="375300"/>
          </a:xfrm>
          <a:prstGeom prst="roundRect">
            <a:avLst>
              <a:gd name="adj" fmla="val 16667"/>
            </a:avLst>
          </a:prstGeom>
          <a:solidFill>
            <a:srgbClr val="C00000"/>
          </a:solidFill>
          <a:ln>
            <a:noFill/>
          </a:ln>
        </p:spPr>
        <p:txBody>
          <a:bodyPr spcFirstLastPara="1" wrap="square" lIns="91425" tIns="45700" rIns="91425" bIns="45700" anchor="ctr" anchorCtr="1">
            <a:noAutofit/>
          </a:bodyPr>
          <a:lstStyle/>
          <a:p>
            <a:pPr marL="0" marR="0" lvl="0" indent="0" algn="ctr" rtl="0">
              <a:lnSpc>
                <a:spcPct val="100000"/>
              </a:lnSpc>
              <a:spcBef>
                <a:spcPts val="0"/>
              </a:spcBef>
              <a:spcAft>
                <a:spcPts val="0"/>
              </a:spcAft>
              <a:buNone/>
            </a:pPr>
            <a:r>
              <a:rPr lang="ja-JP" sz="1600">
                <a:solidFill>
                  <a:schemeClr val="lt1"/>
                </a:solidFill>
              </a:rPr>
              <a:t>追加条項の</a:t>
            </a:r>
            <a:r>
              <a:rPr lang="ja-JP" sz="1600" b="0" i="0" u="none" strike="noStrike" cap="none">
                <a:solidFill>
                  <a:schemeClr val="lt1"/>
                </a:solidFill>
                <a:latin typeface="Arial"/>
                <a:ea typeface="Arial"/>
                <a:cs typeface="Arial"/>
                <a:sym typeface="Arial"/>
              </a:rPr>
              <a:t>保険料</a:t>
            </a:r>
            <a:endParaRPr sz="1600" b="0" i="0" u="none" strike="noStrike" cap="none">
              <a:solidFill>
                <a:schemeClr val="lt1"/>
              </a:solidFill>
              <a:latin typeface="Arial"/>
              <a:ea typeface="Arial"/>
              <a:cs typeface="Arial"/>
              <a:sym typeface="Arial"/>
            </a:endParaRPr>
          </a:p>
        </p:txBody>
      </p:sp>
      <p:sp>
        <p:nvSpPr>
          <p:cNvPr id="42" name="Google Shape;42;p8"/>
          <p:cNvSpPr/>
          <p:nvPr/>
        </p:nvSpPr>
        <p:spPr>
          <a:xfrm>
            <a:off x="129763" y="482973"/>
            <a:ext cx="6960600" cy="375300"/>
          </a:xfrm>
          <a:prstGeom prst="rect">
            <a:avLst/>
          </a:prstGeom>
          <a:noFill/>
          <a:ln w="9525" cap="flat" cmpd="sng">
            <a:solidFill>
              <a:srgbClr val="75757C"/>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r>
              <a:rPr lang="ja-JP" sz="1300" b="0" i="0" u="none" strike="noStrike" cap="none">
                <a:solidFill>
                  <a:schemeClr val="dk1"/>
                </a:solidFill>
                <a:latin typeface="Arial"/>
                <a:ea typeface="Arial"/>
                <a:cs typeface="Arial"/>
                <a:sym typeface="Arial"/>
              </a:rPr>
              <a:t>本</a:t>
            </a:r>
            <a:r>
              <a:rPr lang="ja-JP" sz="1300">
                <a:solidFill>
                  <a:schemeClr val="dk1"/>
                </a:solidFill>
              </a:rPr>
              <a:t>追加条項</a:t>
            </a:r>
            <a:r>
              <a:rPr lang="ja-JP" sz="1300" b="0" i="0" u="none" strike="noStrike" cap="none">
                <a:solidFill>
                  <a:schemeClr val="dk1"/>
                </a:solidFill>
                <a:latin typeface="Arial"/>
                <a:ea typeface="Arial"/>
                <a:cs typeface="Arial"/>
                <a:sym typeface="Arial"/>
              </a:rPr>
              <a:t>の付帯による追加保険料は発生しません。</a:t>
            </a:r>
            <a:endParaRPr sz="1300" b="0" i="0" u="none" strike="noStrike" cap="none">
              <a:solidFill>
                <a:schemeClr val="dk1"/>
              </a:solidFill>
              <a:latin typeface="Arial"/>
              <a:ea typeface="Arial"/>
              <a:cs typeface="Arial"/>
              <a:sym typeface="Arial"/>
            </a:endParaRPr>
          </a:p>
        </p:txBody>
      </p:sp>
      <p:sp>
        <p:nvSpPr>
          <p:cNvPr id="43" name="Google Shape;43;p8"/>
          <p:cNvSpPr/>
          <p:nvPr/>
        </p:nvSpPr>
        <p:spPr>
          <a:xfrm>
            <a:off x="99593" y="4435095"/>
            <a:ext cx="2449500" cy="375300"/>
          </a:xfrm>
          <a:prstGeom prst="roundRect">
            <a:avLst>
              <a:gd name="adj" fmla="val 16667"/>
            </a:avLst>
          </a:prstGeom>
          <a:solidFill>
            <a:srgbClr val="C00000"/>
          </a:solidFill>
          <a:ln>
            <a:noFill/>
          </a:ln>
        </p:spPr>
        <p:txBody>
          <a:bodyPr spcFirstLastPara="1" wrap="square" lIns="91425" tIns="45700" rIns="91425" bIns="45700" anchor="ctr" anchorCtr="1">
            <a:noAutofit/>
          </a:bodyPr>
          <a:lstStyle/>
          <a:p>
            <a:pPr marL="0" marR="0" lvl="0" indent="0" algn="ctr" rtl="0">
              <a:lnSpc>
                <a:spcPct val="100000"/>
              </a:lnSpc>
              <a:spcBef>
                <a:spcPts val="0"/>
              </a:spcBef>
              <a:spcAft>
                <a:spcPts val="0"/>
              </a:spcAft>
              <a:buNone/>
            </a:pPr>
            <a:r>
              <a:rPr lang="ja-JP" sz="1600" b="0" i="0" u="none" strike="noStrike" cap="none">
                <a:solidFill>
                  <a:schemeClr val="lt1"/>
                </a:solidFill>
                <a:latin typeface="Arial"/>
                <a:ea typeface="Arial"/>
                <a:cs typeface="Arial"/>
                <a:sym typeface="Arial"/>
              </a:rPr>
              <a:t>ご請求手続き</a:t>
            </a:r>
            <a:endParaRPr sz="1600" b="0" i="0" u="none" strike="noStrike" cap="none">
              <a:solidFill>
                <a:schemeClr val="lt1"/>
              </a:solidFill>
              <a:latin typeface="Arial"/>
              <a:ea typeface="Arial"/>
              <a:cs typeface="Arial"/>
              <a:sym typeface="Arial"/>
            </a:endParaRPr>
          </a:p>
        </p:txBody>
      </p:sp>
      <p:sp>
        <p:nvSpPr>
          <p:cNvPr id="44" name="Google Shape;44;p8"/>
          <p:cNvSpPr txBox="1"/>
          <p:nvPr/>
        </p:nvSpPr>
        <p:spPr>
          <a:xfrm>
            <a:off x="3603624" y="8786225"/>
            <a:ext cx="3158975" cy="77325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680"/>
              <a:buFont typeface="Arial"/>
              <a:buNone/>
            </a:pPr>
            <a:r>
              <a:rPr lang="ja-JP" sz="680" b="0" i="0" u="none" strike="noStrike" cap="none">
                <a:solidFill>
                  <a:schemeClr val="dk1"/>
                </a:solidFill>
                <a:latin typeface="Arial"/>
                <a:ea typeface="Arial"/>
                <a:cs typeface="Arial"/>
                <a:sym typeface="Arial"/>
              </a:rPr>
              <a:t>お問い合わせ先</a:t>
            </a:r>
            <a:endParaRPr sz="1400" b="0" i="0" u="none" strike="noStrike" cap="none">
              <a:solidFill>
                <a:srgbClr val="000000"/>
              </a:solidFill>
              <a:latin typeface="Arial"/>
              <a:ea typeface="Arial"/>
              <a:cs typeface="Arial"/>
              <a:sym typeface="Arial"/>
            </a:endParaRPr>
          </a:p>
        </p:txBody>
      </p:sp>
      <p:cxnSp>
        <p:nvCxnSpPr>
          <p:cNvPr id="45" name="Google Shape;45;p8"/>
          <p:cNvCxnSpPr/>
          <p:nvPr/>
        </p:nvCxnSpPr>
        <p:spPr>
          <a:xfrm>
            <a:off x="106318" y="8768545"/>
            <a:ext cx="6960688" cy="0"/>
          </a:xfrm>
          <a:prstGeom prst="straightConnector1">
            <a:avLst/>
          </a:prstGeom>
          <a:noFill/>
          <a:ln w="9525" cap="flat" cmpd="sng">
            <a:solidFill>
              <a:srgbClr val="75757C"/>
            </a:solidFill>
            <a:prstDash val="solid"/>
            <a:round/>
            <a:headEnd type="none" w="sm" len="sm"/>
            <a:tailEnd type="none" w="sm" len="sm"/>
          </a:ln>
        </p:spPr>
      </p:cxnSp>
      <p:cxnSp>
        <p:nvCxnSpPr>
          <p:cNvPr id="46" name="Google Shape;46;p8"/>
          <p:cNvCxnSpPr/>
          <p:nvPr/>
        </p:nvCxnSpPr>
        <p:spPr>
          <a:xfrm>
            <a:off x="3586662" y="8764218"/>
            <a:ext cx="0" cy="1327500"/>
          </a:xfrm>
          <a:prstGeom prst="straightConnector1">
            <a:avLst/>
          </a:prstGeom>
          <a:noFill/>
          <a:ln w="9525" cap="flat" cmpd="sng">
            <a:solidFill>
              <a:srgbClr val="75757C"/>
            </a:solidFill>
            <a:prstDash val="solid"/>
            <a:round/>
            <a:headEnd type="none" w="sm" len="sm"/>
            <a:tailEnd type="none" w="sm" len="sm"/>
          </a:ln>
        </p:spPr>
      </p:cxnSp>
      <p:sp>
        <p:nvSpPr>
          <p:cNvPr id="47" name="Google Shape;47;p8"/>
          <p:cNvSpPr/>
          <p:nvPr/>
        </p:nvSpPr>
        <p:spPr>
          <a:xfrm>
            <a:off x="116876" y="947861"/>
            <a:ext cx="2449500" cy="375300"/>
          </a:xfrm>
          <a:prstGeom prst="roundRect">
            <a:avLst>
              <a:gd name="adj" fmla="val 16667"/>
            </a:avLst>
          </a:prstGeom>
          <a:solidFill>
            <a:srgbClr val="C00000"/>
          </a:solidFill>
          <a:ln>
            <a:noFill/>
          </a:ln>
        </p:spPr>
        <p:txBody>
          <a:bodyPr spcFirstLastPara="1" wrap="square" lIns="91425" tIns="45700" rIns="91425" bIns="45700" anchor="ctr" anchorCtr="1">
            <a:noAutofit/>
          </a:bodyPr>
          <a:lstStyle/>
          <a:p>
            <a:pPr marL="0" marR="0" lvl="0" indent="0" algn="ctr" rtl="0">
              <a:lnSpc>
                <a:spcPct val="100000"/>
              </a:lnSpc>
              <a:spcBef>
                <a:spcPts val="0"/>
              </a:spcBef>
              <a:spcAft>
                <a:spcPts val="0"/>
              </a:spcAft>
              <a:buNone/>
            </a:pPr>
            <a:r>
              <a:rPr lang="ja-JP" sz="1600" b="0" i="0" u="none" strike="noStrike" cap="none">
                <a:solidFill>
                  <a:schemeClr val="lt1"/>
                </a:solidFill>
                <a:latin typeface="Arial"/>
                <a:ea typeface="Arial"/>
                <a:cs typeface="Arial"/>
                <a:sym typeface="Arial"/>
              </a:rPr>
              <a:t>留意事項</a:t>
            </a:r>
            <a:endParaRPr sz="1600" b="0" i="0" u="none" strike="noStrike" cap="none">
              <a:solidFill>
                <a:schemeClr val="lt1"/>
              </a:solidFill>
              <a:latin typeface="Arial"/>
              <a:ea typeface="Arial"/>
              <a:cs typeface="Arial"/>
              <a:sym typeface="Arial"/>
            </a:endParaRPr>
          </a:p>
        </p:txBody>
      </p:sp>
      <p:sp>
        <p:nvSpPr>
          <p:cNvPr id="48" name="Google Shape;48;p8"/>
          <p:cNvSpPr/>
          <p:nvPr/>
        </p:nvSpPr>
        <p:spPr>
          <a:xfrm>
            <a:off x="116888" y="1323025"/>
            <a:ext cx="6960600" cy="3038100"/>
          </a:xfrm>
          <a:prstGeom prst="rect">
            <a:avLst/>
          </a:prstGeom>
          <a:noFill/>
          <a:ln w="9525" cap="flat" cmpd="sng">
            <a:solidFill>
              <a:srgbClr val="75757C"/>
            </a:solidFill>
            <a:prstDash val="solid"/>
            <a:miter lim="800000"/>
            <a:headEnd type="none" w="sm" len="sm"/>
            <a:tailEnd type="none" w="sm" len="sm"/>
          </a:ln>
        </p:spPr>
        <p:txBody>
          <a:bodyPr spcFirstLastPara="1" wrap="square" lIns="91425" tIns="45700" rIns="91425" bIns="45700" anchor="t" anchorCtr="0">
            <a:noAutofit/>
          </a:bodyPr>
          <a:lstStyle/>
          <a:p>
            <a:pPr marL="0" lvl="0" indent="0" algn="l" rtl="0">
              <a:lnSpc>
                <a:spcPct val="115000"/>
              </a:lnSpc>
              <a:spcBef>
                <a:spcPts val="0"/>
              </a:spcBef>
              <a:spcAft>
                <a:spcPts val="0"/>
              </a:spcAft>
              <a:buSzPts val="1100"/>
              <a:buNone/>
            </a:pPr>
            <a:r>
              <a:rPr lang="ja-JP" sz="1300" b="1" dirty="0">
                <a:solidFill>
                  <a:srgbClr val="CC0000"/>
                </a:solidFill>
              </a:rPr>
              <a:t>１．支払条件</a:t>
            </a:r>
            <a:endParaRPr sz="1300" b="1" dirty="0">
              <a:solidFill>
                <a:srgbClr val="CC0000"/>
              </a:solidFill>
            </a:endParaRPr>
          </a:p>
          <a:p>
            <a:pPr marL="0" lvl="0" indent="0" algn="l" rtl="0">
              <a:lnSpc>
                <a:spcPct val="115000"/>
              </a:lnSpc>
              <a:spcBef>
                <a:spcPts val="0"/>
              </a:spcBef>
              <a:spcAft>
                <a:spcPts val="0"/>
              </a:spcAft>
              <a:buSzPts val="1100"/>
              <a:buNone/>
            </a:pPr>
            <a:r>
              <a:rPr lang="ja-JP" sz="1200" dirty="0">
                <a:solidFill>
                  <a:schemeClr val="dk1"/>
                </a:solidFill>
              </a:rPr>
              <a:t>以下の①および②の条件を満たした場合に保険金20万円をお支払いします。</a:t>
            </a:r>
            <a:endParaRPr sz="1200" dirty="0">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ja-JP" sz="1200" dirty="0">
                <a:solidFill>
                  <a:schemeClr val="dk1"/>
                </a:solidFill>
              </a:rPr>
              <a:t>①令和2年2月1日以降に事故※1が発生したこと</a:t>
            </a:r>
            <a:endParaRPr sz="1200" dirty="0">
              <a:solidFill>
                <a:schemeClr val="dk1"/>
              </a:solidFill>
            </a:endParaRPr>
          </a:p>
          <a:p>
            <a:pPr marL="0" lvl="0" indent="0" algn="l" rtl="0">
              <a:lnSpc>
                <a:spcPct val="115000"/>
              </a:lnSpc>
              <a:spcBef>
                <a:spcPts val="0"/>
              </a:spcBef>
              <a:spcAft>
                <a:spcPts val="0"/>
              </a:spcAft>
              <a:buSzPts val="1100"/>
              <a:buNone/>
            </a:pPr>
            <a:r>
              <a:rPr lang="ja-JP" sz="1200" dirty="0">
                <a:solidFill>
                  <a:schemeClr val="dk1"/>
                </a:solidFill>
              </a:rPr>
              <a:t>②【新規契約※2のみ】保険責任開始日</a:t>
            </a:r>
            <a:r>
              <a:rPr lang="ja-JP" altLang="en-US" sz="1200" dirty="0">
                <a:solidFill>
                  <a:schemeClr val="dk1"/>
                </a:solidFill>
              </a:rPr>
              <a:t>の翌日</a:t>
            </a:r>
            <a:r>
              <a:rPr lang="ja-JP" sz="1200" dirty="0">
                <a:solidFill>
                  <a:schemeClr val="dk1"/>
                </a:solidFill>
              </a:rPr>
              <a:t>から14日間の免責期間を経過していること</a:t>
            </a:r>
            <a:endParaRPr sz="1200" dirty="0">
              <a:solidFill>
                <a:schemeClr val="dk1"/>
              </a:solidFill>
            </a:endParaRPr>
          </a:p>
          <a:p>
            <a:pPr marL="0" lvl="0" indent="0" algn="l" rtl="0">
              <a:lnSpc>
                <a:spcPct val="115000"/>
              </a:lnSpc>
              <a:spcBef>
                <a:spcPts val="0"/>
              </a:spcBef>
              <a:spcAft>
                <a:spcPts val="0"/>
              </a:spcAft>
              <a:buSzPts val="1100"/>
              <a:buNone/>
            </a:pPr>
            <a:r>
              <a:rPr lang="ja-JP" sz="1200" dirty="0">
                <a:solidFill>
                  <a:schemeClr val="dk1"/>
                </a:solidFill>
              </a:rPr>
              <a:t>※1　施設が新型コロナウイルス感染症の原因となる病原体に汚染されたまたは汚染された疑いがある場合に、</a:t>
            </a:r>
            <a:r>
              <a:rPr lang="ja-JP" sz="1200" b="1" dirty="0">
                <a:solidFill>
                  <a:schemeClr val="dk1"/>
                </a:solidFill>
              </a:rPr>
              <a:t>保健所その他の行政機関が施設の消毒、隔離その他の処置の指示、命令等</a:t>
            </a:r>
            <a:r>
              <a:rPr lang="ja-JP" sz="1200" dirty="0">
                <a:solidFill>
                  <a:schemeClr val="dk1"/>
                </a:solidFill>
              </a:rPr>
              <a:t>を行うこ　　とをいいます。　</a:t>
            </a:r>
            <a:endParaRPr sz="1200" dirty="0">
              <a:solidFill>
                <a:schemeClr val="dk1"/>
              </a:solidFill>
            </a:endParaRPr>
          </a:p>
          <a:p>
            <a:pPr marL="0" lvl="0" indent="0" algn="l" rtl="0">
              <a:lnSpc>
                <a:spcPct val="115000"/>
              </a:lnSpc>
              <a:spcBef>
                <a:spcPts val="0"/>
              </a:spcBef>
              <a:spcAft>
                <a:spcPts val="0"/>
              </a:spcAft>
              <a:buSzPts val="1100"/>
              <a:buNone/>
            </a:pPr>
            <a:r>
              <a:rPr lang="ja-JP" sz="1200" dirty="0">
                <a:solidFill>
                  <a:schemeClr val="dk1"/>
                </a:solidFill>
              </a:rPr>
              <a:t>※2  新規契約には、中途更改・更改時に新たに対象契約に合致した場合（注）を含みます。</a:t>
            </a:r>
            <a:endParaRPr sz="1200" dirty="0">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ja-JP" sz="1200" dirty="0">
                <a:solidFill>
                  <a:schemeClr val="dk1"/>
                </a:solidFill>
              </a:rPr>
              <a:t>（注）特定感染症を補償する特約等を新たにセットした場合などをいいます。</a:t>
            </a:r>
            <a:endParaRPr sz="1200" dirty="0">
              <a:solidFill>
                <a:schemeClr val="dk1"/>
              </a:solidFill>
            </a:endParaRPr>
          </a:p>
          <a:p>
            <a:pPr marL="0" lvl="0" indent="0" algn="l" rtl="0">
              <a:lnSpc>
                <a:spcPct val="115000"/>
              </a:lnSpc>
              <a:spcBef>
                <a:spcPts val="0"/>
              </a:spcBef>
              <a:spcAft>
                <a:spcPts val="0"/>
              </a:spcAft>
              <a:buSzPts val="1100"/>
              <a:buNone/>
            </a:pPr>
            <a:r>
              <a:rPr lang="ja-JP" sz="1300" b="1" dirty="0">
                <a:solidFill>
                  <a:srgbClr val="CC0000"/>
                </a:solidFill>
              </a:rPr>
              <a:t>２．その他</a:t>
            </a:r>
            <a:endParaRPr sz="1300" b="1" dirty="0">
              <a:solidFill>
                <a:srgbClr val="CC0000"/>
              </a:solidFill>
            </a:endParaRPr>
          </a:p>
          <a:p>
            <a:pPr marL="0" lvl="0" indent="0" algn="l" rtl="0">
              <a:lnSpc>
                <a:spcPct val="115000"/>
              </a:lnSpc>
              <a:spcBef>
                <a:spcPts val="0"/>
              </a:spcBef>
              <a:spcAft>
                <a:spcPts val="0"/>
              </a:spcAft>
              <a:buSzPts val="1100"/>
              <a:buNone/>
            </a:pPr>
            <a:r>
              <a:rPr lang="ja-JP" sz="1200" dirty="0"/>
              <a:t>・保険期間中に事故の発生回数に関わらず、1回のみお支払いします。なお、保険期間が1年を超える場合は契約年度ごとに1回となります。</a:t>
            </a:r>
            <a:endParaRPr sz="1200" dirty="0"/>
          </a:p>
          <a:p>
            <a:pPr marL="0" lvl="0" indent="0" algn="l" rtl="0">
              <a:lnSpc>
                <a:spcPct val="115000"/>
              </a:lnSpc>
              <a:spcBef>
                <a:spcPts val="0"/>
              </a:spcBef>
              <a:spcAft>
                <a:spcPts val="0"/>
              </a:spcAft>
              <a:buSzPts val="1100"/>
              <a:buNone/>
            </a:pPr>
            <a:r>
              <a:rPr lang="ja-JP" sz="1200" dirty="0"/>
              <a:t>・契約方式により異なりますが、被保険者毎、敷地内毎、事業所毎等に20万円とします。</a:t>
            </a:r>
            <a:endParaRPr sz="1200" dirty="0"/>
          </a:p>
          <a:p>
            <a:pPr marL="0" lvl="0" indent="0" algn="l" rtl="0">
              <a:lnSpc>
                <a:spcPct val="115000"/>
              </a:lnSpc>
              <a:spcBef>
                <a:spcPts val="0"/>
              </a:spcBef>
              <a:spcAft>
                <a:spcPts val="0"/>
              </a:spcAft>
              <a:buSzPts val="1100"/>
              <a:buNone/>
            </a:pPr>
            <a:r>
              <a:rPr lang="ja-JP" sz="1200" dirty="0"/>
              <a:t>・事故が発生していない自主休業はお支払いの対象外です。</a:t>
            </a:r>
            <a:endParaRPr sz="1200" dirty="0"/>
          </a:p>
        </p:txBody>
      </p:sp>
      <p:sp>
        <p:nvSpPr>
          <p:cNvPr id="49" name="Google Shape;49;p8"/>
          <p:cNvSpPr/>
          <p:nvPr/>
        </p:nvSpPr>
        <p:spPr>
          <a:xfrm>
            <a:off x="180350" y="5250125"/>
            <a:ext cx="1447800" cy="1038600"/>
          </a:xfrm>
          <a:prstGeom prst="rect">
            <a:avLst/>
          </a:prstGeom>
          <a:noFill/>
          <a:ln w="19050" cap="flat" cmpd="sng">
            <a:solidFill>
              <a:srgbClr val="75757C"/>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150" b="1" u="sng">
              <a:solidFill>
                <a:srgbClr val="75757C"/>
              </a:solidFill>
            </a:endParaRPr>
          </a:p>
          <a:p>
            <a:pPr marL="0" marR="0" lvl="0" indent="0" algn="l" rtl="0">
              <a:lnSpc>
                <a:spcPct val="100000"/>
              </a:lnSpc>
              <a:spcBef>
                <a:spcPts val="0"/>
              </a:spcBef>
              <a:spcAft>
                <a:spcPts val="0"/>
              </a:spcAft>
              <a:buNone/>
            </a:pPr>
            <a:r>
              <a:rPr lang="ja-JP" sz="1100" b="1" i="0" u="sng" strike="noStrike" cap="none">
                <a:solidFill>
                  <a:srgbClr val="75757C"/>
                </a:solidFill>
              </a:rPr>
              <a:t>お客さま</a:t>
            </a:r>
            <a:endParaRPr sz="1100" b="1" i="0" u="sng" strike="noStrike" cap="none">
              <a:solidFill>
                <a:srgbClr val="75757C"/>
              </a:solidFill>
            </a:endParaRPr>
          </a:p>
          <a:p>
            <a:pPr marL="0" marR="0" lvl="0" indent="0" algn="l" rtl="0">
              <a:lnSpc>
                <a:spcPct val="100000"/>
              </a:lnSpc>
              <a:spcBef>
                <a:spcPts val="0"/>
              </a:spcBef>
              <a:spcAft>
                <a:spcPts val="0"/>
              </a:spcAft>
              <a:buNone/>
            </a:pPr>
            <a:r>
              <a:rPr lang="ja-JP" sz="1100" i="0" u="none" strike="noStrike" cap="none">
                <a:solidFill>
                  <a:srgbClr val="C00000"/>
                </a:solidFill>
              </a:rPr>
              <a:t>●保険金請求書類の</a:t>
            </a:r>
            <a:r>
              <a:rPr lang="ja-JP" sz="1100">
                <a:solidFill>
                  <a:srgbClr val="C00000"/>
                </a:solidFill>
              </a:rPr>
              <a:t>  </a:t>
            </a:r>
            <a:r>
              <a:rPr lang="ja-JP" sz="1100" i="0" u="none" strike="noStrike" cap="none">
                <a:solidFill>
                  <a:srgbClr val="C00000"/>
                </a:solidFill>
              </a:rPr>
              <a:t>ご提出</a:t>
            </a:r>
            <a:endParaRPr sz="1100" i="0" u="none" strike="noStrike" cap="none">
              <a:solidFill>
                <a:srgbClr val="C00000"/>
              </a:solidFill>
            </a:endParaRPr>
          </a:p>
          <a:p>
            <a:pPr marL="0" marR="0" lvl="0" indent="0" algn="l" rtl="0">
              <a:lnSpc>
                <a:spcPct val="100000"/>
              </a:lnSpc>
              <a:spcBef>
                <a:spcPts val="0"/>
              </a:spcBef>
              <a:spcAft>
                <a:spcPts val="0"/>
              </a:spcAft>
              <a:buNone/>
            </a:pPr>
            <a:endParaRPr sz="1050">
              <a:solidFill>
                <a:srgbClr val="C00000"/>
              </a:solidFill>
            </a:endParaRPr>
          </a:p>
          <a:p>
            <a:pPr marL="0" marR="0" lvl="0" indent="0" algn="l" rtl="0">
              <a:lnSpc>
                <a:spcPct val="100000"/>
              </a:lnSpc>
              <a:spcBef>
                <a:spcPts val="0"/>
              </a:spcBef>
              <a:spcAft>
                <a:spcPts val="0"/>
              </a:spcAft>
              <a:buNone/>
            </a:pPr>
            <a:endParaRPr sz="1050" i="0" u="none" strike="noStrike" cap="none">
              <a:solidFill>
                <a:srgbClr val="75757C"/>
              </a:solidFill>
              <a:latin typeface="Meiryo"/>
              <a:ea typeface="Meiryo"/>
              <a:cs typeface="Meiryo"/>
              <a:sym typeface="Meiryo"/>
            </a:endParaRPr>
          </a:p>
          <a:p>
            <a:pPr marL="0" marR="0" lvl="0" indent="0" algn="l" rtl="0">
              <a:lnSpc>
                <a:spcPct val="100000"/>
              </a:lnSpc>
              <a:spcBef>
                <a:spcPts val="0"/>
              </a:spcBef>
              <a:spcAft>
                <a:spcPts val="0"/>
              </a:spcAft>
              <a:buNone/>
            </a:pPr>
            <a:endParaRPr sz="1050" i="0" u="none" strike="noStrike" cap="none">
              <a:solidFill>
                <a:srgbClr val="75757C"/>
              </a:solidFill>
              <a:latin typeface="Meiryo"/>
              <a:ea typeface="Meiryo"/>
              <a:cs typeface="Meiryo"/>
              <a:sym typeface="Meiryo"/>
            </a:endParaRPr>
          </a:p>
        </p:txBody>
      </p:sp>
      <p:sp>
        <p:nvSpPr>
          <p:cNvPr id="50" name="Google Shape;50;p8"/>
          <p:cNvSpPr/>
          <p:nvPr/>
        </p:nvSpPr>
        <p:spPr>
          <a:xfrm>
            <a:off x="180350" y="5101426"/>
            <a:ext cx="864900" cy="216900"/>
          </a:xfrm>
          <a:prstGeom prst="roundRect">
            <a:avLst>
              <a:gd name="adj" fmla="val 16667"/>
            </a:avLst>
          </a:prstGeom>
          <a:solidFill>
            <a:srgbClr val="75757C"/>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ja-JP" sz="1050" b="1" i="0" u="none" strike="noStrike" cap="none">
                <a:solidFill>
                  <a:schemeClr val="lt1"/>
                </a:solidFill>
                <a:latin typeface="Meiryo"/>
                <a:ea typeface="Meiryo"/>
                <a:cs typeface="Meiryo"/>
                <a:sym typeface="Meiryo"/>
              </a:rPr>
              <a:t>STEP1</a:t>
            </a:r>
            <a:endParaRPr sz="1050" b="1" i="0" u="none" strike="noStrike" cap="none">
              <a:solidFill>
                <a:schemeClr val="lt1"/>
              </a:solidFill>
              <a:latin typeface="Meiryo"/>
              <a:ea typeface="Meiryo"/>
              <a:cs typeface="Meiryo"/>
              <a:sym typeface="Meiryo"/>
            </a:endParaRPr>
          </a:p>
        </p:txBody>
      </p:sp>
      <p:sp>
        <p:nvSpPr>
          <p:cNvPr id="51" name="Google Shape;51;p8"/>
          <p:cNvSpPr/>
          <p:nvPr/>
        </p:nvSpPr>
        <p:spPr>
          <a:xfrm>
            <a:off x="2250450" y="5250125"/>
            <a:ext cx="1625700" cy="1038600"/>
          </a:xfrm>
          <a:prstGeom prst="rect">
            <a:avLst/>
          </a:prstGeom>
          <a:noFill/>
          <a:ln w="19050" cap="flat" cmpd="sng">
            <a:solidFill>
              <a:srgbClr val="75757C"/>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r>
              <a:rPr lang="ja-JP" sz="1100" b="1" i="0" u="sng" strike="noStrike" cap="none">
                <a:solidFill>
                  <a:srgbClr val="75757C"/>
                </a:solidFill>
              </a:rPr>
              <a:t>損保ジャパン</a:t>
            </a:r>
            <a:endParaRPr sz="1100" b="1" i="0" u="sng" strike="noStrike" cap="none">
              <a:solidFill>
                <a:srgbClr val="75757C"/>
              </a:solidFill>
            </a:endParaRPr>
          </a:p>
          <a:p>
            <a:pPr marL="0" marR="0" lvl="0" indent="0" algn="l" rtl="0">
              <a:lnSpc>
                <a:spcPct val="100000"/>
              </a:lnSpc>
              <a:spcBef>
                <a:spcPts val="0"/>
              </a:spcBef>
              <a:spcAft>
                <a:spcPts val="0"/>
              </a:spcAft>
              <a:buNone/>
            </a:pPr>
            <a:r>
              <a:rPr lang="ja-JP" sz="1100" i="0" u="none" strike="noStrike" cap="none">
                <a:solidFill>
                  <a:srgbClr val="C00000"/>
                </a:solidFill>
              </a:rPr>
              <a:t>●保険金のお支払い</a:t>
            </a:r>
            <a:endParaRPr sz="1100" i="0" u="none" strike="noStrike" cap="none">
              <a:solidFill>
                <a:srgbClr val="C00000"/>
              </a:solidFill>
            </a:endParaRPr>
          </a:p>
          <a:p>
            <a:pPr marL="0" marR="0" lvl="0" indent="0" algn="l" rtl="0">
              <a:lnSpc>
                <a:spcPct val="100000"/>
              </a:lnSpc>
              <a:spcBef>
                <a:spcPts val="0"/>
              </a:spcBef>
              <a:spcAft>
                <a:spcPts val="0"/>
              </a:spcAft>
              <a:buNone/>
            </a:pPr>
            <a:r>
              <a:rPr lang="ja-JP" sz="1100" i="0" u="none" strike="noStrike" cap="none">
                <a:solidFill>
                  <a:srgbClr val="75757C"/>
                </a:solidFill>
              </a:rPr>
              <a:t>ご契約の内容にしたがって、保険金をお支払いします。</a:t>
            </a:r>
            <a:endParaRPr sz="1100" i="0" u="none" strike="noStrike" cap="none">
              <a:solidFill>
                <a:srgbClr val="75757C"/>
              </a:solidFill>
            </a:endParaRPr>
          </a:p>
        </p:txBody>
      </p:sp>
      <p:sp>
        <p:nvSpPr>
          <p:cNvPr id="52" name="Google Shape;52;p8"/>
          <p:cNvSpPr/>
          <p:nvPr/>
        </p:nvSpPr>
        <p:spPr>
          <a:xfrm>
            <a:off x="2250450" y="5101413"/>
            <a:ext cx="864900" cy="216900"/>
          </a:xfrm>
          <a:prstGeom prst="roundRect">
            <a:avLst>
              <a:gd name="adj" fmla="val 16667"/>
            </a:avLst>
          </a:prstGeom>
          <a:solidFill>
            <a:srgbClr val="75757C"/>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ja-JP" sz="1050" b="1" i="0" u="none" strike="noStrike" cap="none">
                <a:solidFill>
                  <a:schemeClr val="lt1"/>
                </a:solidFill>
                <a:latin typeface="Meiryo"/>
                <a:ea typeface="Meiryo"/>
                <a:cs typeface="Meiryo"/>
                <a:sym typeface="Meiryo"/>
              </a:rPr>
              <a:t>STEP2</a:t>
            </a:r>
            <a:endParaRPr sz="1050" b="1" i="0" u="none" strike="noStrike" cap="none">
              <a:solidFill>
                <a:schemeClr val="lt1"/>
              </a:solidFill>
              <a:latin typeface="Meiryo"/>
              <a:ea typeface="Meiryo"/>
              <a:cs typeface="Meiryo"/>
              <a:sym typeface="Meiryo"/>
            </a:endParaRPr>
          </a:p>
        </p:txBody>
      </p:sp>
      <p:sp>
        <p:nvSpPr>
          <p:cNvPr id="53" name="Google Shape;53;p8"/>
          <p:cNvSpPr/>
          <p:nvPr/>
        </p:nvSpPr>
        <p:spPr>
          <a:xfrm>
            <a:off x="4498350" y="5250125"/>
            <a:ext cx="2374800" cy="1038600"/>
          </a:xfrm>
          <a:prstGeom prst="rect">
            <a:avLst/>
          </a:prstGeom>
          <a:noFill/>
          <a:ln w="19050" cap="flat" cmpd="sng">
            <a:solidFill>
              <a:srgbClr val="75757C"/>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r>
              <a:rPr lang="ja-JP" sz="1100" b="1" i="0" u="sng" strike="noStrike" cap="none">
                <a:solidFill>
                  <a:srgbClr val="75757C"/>
                </a:solidFill>
              </a:rPr>
              <a:t>お客さま</a:t>
            </a:r>
            <a:endParaRPr sz="1100" b="1" i="0" u="sng" strike="noStrike" cap="none">
              <a:solidFill>
                <a:srgbClr val="75757C"/>
              </a:solidFill>
            </a:endParaRPr>
          </a:p>
          <a:p>
            <a:pPr marL="0" marR="0" lvl="0" indent="0" algn="l" rtl="0">
              <a:lnSpc>
                <a:spcPct val="100000"/>
              </a:lnSpc>
              <a:spcBef>
                <a:spcPts val="0"/>
              </a:spcBef>
              <a:spcAft>
                <a:spcPts val="0"/>
              </a:spcAft>
              <a:buNone/>
            </a:pPr>
            <a:r>
              <a:rPr lang="ja-JP" sz="1100" i="0" u="none" strike="noStrike" cap="none">
                <a:solidFill>
                  <a:srgbClr val="C00000"/>
                </a:solidFill>
              </a:rPr>
              <a:t>●お支払い内容のご確認</a:t>
            </a:r>
            <a:endParaRPr sz="1100" i="0" u="none" strike="noStrike" cap="none">
              <a:solidFill>
                <a:srgbClr val="C00000"/>
              </a:solidFill>
            </a:endParaRPr>
          </a:p>
          <a:p>
            <a:pPr marL="0" marR="0" lvl="0" indent="0" algn="l" rtl="0">
              <a:lnSpc>
                <a:spcPct val="100000"/>
              </a:lnSpc>
              <a:spcBef>
                <a:spcPts val="0"/>
              </a:spcBef>
              <a:spcAft>
                <a:spcPts val="0"/>
              </a:spcAft>
              <a:buNone/>
            </a:pPr>
            <a:r>
              <a:rPr lang="ja-JP" sz="1100" i="0" u="none" strike="noStrike" cap="none">
                <a:solidFill>
                  <a:srgbClr val="75757C"/>
                </a:solidFill>
              </a:rPr>
              <a:t>お支払い金額などについてご案内</a:t>
            </a:r>
            <a:r>
              <a:rPr lang="ja-JP" sz="1100">
                <a:solidFill>
                  <a:srgbClr val="75757C"/>
                </a:solidFill>
              </a:rPr>
              <a:t>を</a:t>
            </a:r>
            <a:r>
              <a:rPr lang="ja-JP" sz="1100" i="0" u="none" strike="noStrike" cap="none">
                <a:solidFill>
                  <a:srgbClr val="75757C"/>
                </a:solidFill>
              </a:rPr>
              <a:t>お送りしま</a:t>
            </a:r>
            <a:r>
              <a:rPr lang="ja-JP" sz="1100">
                <a:solidFill>
                  <a:srgbClr val="75757C"/>
                </a:solidFill>
              </a:rPr>
              <a:t>すので、</a:t>
            </a:r>
            <a:r>
              <a:rPr lang="ja-JP" sz="1100" i="0" u="none" strike="noStrike" cap="none">
                <a:solidFill>
                  <a:srgbClr val="75757C"/>
                </a:solidFill>
              </a:rPr>
              <a:t>到着しましたらご確認をお願いします。</a:t>
            </a:r>
            <a:endParaRPr sz="1100">
              <a:solidFill>
                <a:srgbClr val="75757C"/>
              </a:solidFill>
            </a:endParaRPr>
          </a:p>
        </p:txBody>
      </p:sp>
      <p:sp>
        <p:nvSpPr>
          <p:cNvPr id="54" name="Google Shape;54;p8"/>
          <p:cNvSpPr/>
          <p:nvPr/>
        </p:nvSpPr>
        <p:spPr>
          <a:xfrm>
            <a:off x="4498450" y="5101426"/>
            <a:ext cx="787500" cy="216900"/>
          </a:xfrm>
          <a:prstGeom prst="roundRect">
            <a:avLst>
              <a:gd name="adj" fmla="val 16667"/>
            </a:avLst>
          </a:prstGeom>
          <a:solidFill>
            <a:srgbClr val="75757C"/>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ja-JP" sz="1050" b="1" i="0" u="none" strike="noStrike" cap="none">
                <a:solidFill>
                  <a:schemeClr val="lt1"/>
                </a:solidFill>
                <a:latin typeface="Meiryo"/>
                <a:ea typeface="Meiryo"/>
                <a:cs typeface="Meiryo"/>
                <a:sym typeface="Meiryo"/>
              </a:rPr>
              <a:t>STEP3</a:t>
            </a:r>
            <a:endParaRPr sz="1050" b="1" i="0" u="none" strike="noStrike" cap="none">
              <a:solidFill>
                <a:schemeClr val="lt1"/>
              </a:solidFill>
              <a:latin typeface="Meiryo"/>
              <a:ea typeface="Meiryo"/>
              <a:cs typeface="Meiryo"/>
              <a:sym typeface="Meiryo"/>
            </a:endParaRPr>
          </a:p>
        </p:txBody>
      </p:sp>
      <p:sp>
        <p:nvSpPr>
          <p:cNvPr id="55" name="Google Shape;55;p8"/>
          <p:cNvSpPr/>
          <p:nvPr/>
        </p:nvSpPr>
        <p:spPr>
          <a:xfrm>
            <a:off x="1619171" y="5636502"/>
            <a:ext cx="631200" cy="287100"/>
          </a:xfrm>
          <a:prstGeom prst="rightArrow">
            <a:avLst>
              <a:gd name="adj1" fmla="val 50000"/>
              <a:gd name="adj2" fmla="val 70894"/>
            </a:avLst>
          </a:prstGeom>
          <a:solidFill>
            <a:srgbClr val="FFC00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i="0" u="none" strike="noStrike" cap="none">
              <a:solidFill>
                <a:srgbClr val="FFFFFF"/>
              </a:solidFill>
              <a:latin typeface="Meiryo"/>
              <a:ea typeface="Meiryo"/>
              <a:cs typeface="Meiryo"/>
              <a:sym typeface="Meiryo"/>
            </a:endParaRPr>
          </a:p>
        </p:txBody>
      </p:sp>
      <p:sp>
        <p:nvSpPr>
          <p:cNvPr id="56" name="Google Shape;56;p8"/>
          <p:cNvSpPr/>
          <p:nvPr/>
        </p:nvSpPr>
        <p:spPr>
          <a:xfrm>
            <a:off x="3871561" y="5636266"/>
            <a:ext cx="631200" cy="287100"/>
          </a:xfrm>
          <a:prstGeom prst="rightArrow">
            <a:avLst>
              <a:gd name="adj1" fmla="val 50000"/>
              <a:gd name="adj2" fmla="val 70894"/>
            </a:avLst>
          </a:prstGeom>
          <a:solidFill>
            <a:srgbClr val="FFC00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00" i="0" u="none" strike="noStrike" cap="none">
              <a:solidFill>
                <a:srgbClr val="FFFFFF"/>
              </a:solidFill>
              <a:latin typeface="Meiryo"/>
              <a:ea typeface="Meiryo"/>
              <a:cs typeface="Meiryo"/>
              <a:sym typeface="Meiryo"/>
            </a:endParaRPr>
          </a:p>
        </p:txBody>
      </p:sp>
      <p:sp>
        <p:nvSpPr>
          <p:cNvPr id="57" name="Google Shape;57;p8"/>
          <p:cNvSpPr txBox="1"/>
          <p:nvPr/>
        </p:nvSpPr>
        <p:spPr>
          <a:xfrm>
            <a:off x="75778" y="8286560"/>
            <a:ext cx="6990300" cy="551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ja-JP" sz="1000" dirty="0">
                <a:solidFill>
                  <a:schemeClr val="dk1"/>
                </a:solidFill>
              </a:rPr>
              <a:t>■このチラシは概要を説明したものです。詳細につきましては、追加条項等をご確認ください。</a:t>
            </a:r>
            <a:endParaRPr sz="1000" dirty="0">
              <a:solidFill>
                <a:schemeClr val="dk1"/>
              </a:solidFill>
            </a:endParaRPr>
          </a:p>
          <a:p>
            <a:pPr marL="0" lvl="0" indent="0" algn="l" rtl="0">
              <a:lnSpc>
                <a:spcPct val="115000"/>
              </a:lnSpc>
              <a:spcBef>
                <a:spcPts val="0"/>
              </a:spcBef>
              <a:spcAft>
                <a:spcPts val="0"/>
              </a:spcAft>
              <a:buNone/>
            </a:pPr>
            <a:r>
              <a:rPr lang="ja-JP" sz="1000" dirty="0">
                <a:solidFill>
                  <a:schemeClr val="dk1"/>
                </a:solidFill>
              </a:rPr>
              <a:t> また、ご不明な点については、取扱代理店または損保ジャパンまでお問い合わせください。</a:t>
            </a:r>
            <a:endParaRPr sz="1000" dirty="0">
              <a:solidFill>
                <a:schemeClr val="dk1"/>
              </a:solidFill>
            </a:endParaRPr>
          </a:p>
          <a:p>
            <a:pPr marL="0" lvl="0" indent="355600" algn="l" rtl="0">
              <a:lnSpc>
                <a:spcPct val="115000"/>
              </a:lnSpc>
              <a:spcBef>
                <a:spcPts val="0"/>
              </a:spcBef>
              <a:spcAft>
                <a:spcPts val="0"/>
              </a:spcAft>
              <a:buNone/>
            </a:pPr>
            <a:endParaRPr sz="1000" dirty="0">
              <a:solidFill>
                <a:schemeClr val="dk1"/>
              </a:solidFill>
            </a:endParaRPr>
          </a:p>
        </p:txBody>
      </p:sp>
      <p:sp>
        <p:nvSpPr>
          <p:cNvPr id="58" name="Google Shape;58;p8"/>
          <p:cNvSpPr txBox="1"/>
          <p:nvPr/>
        </p:nvSpPr>
        <p:spPr>
          <a:xfrm>
            <a:off x="4519969" y="9904068"/>
            <a:ext cx="3000000" cy="375300"/>
          </a:xfrm>
          <a:prstGeom prst="rect">
            <a:avLst/>
          </a:prstGeom>
          <a:noFill/>
          <a:ln>
            <a:noFill/>
          </a:ln>
        </p:spPr>
        <p:txBody>
          <a:bodyPr spcFirstLastPara="1" wrap="square" lIns="91425" tIns="91425" rIns="91425" bIns="91425" anchor="t" anchorCtr="0">
            <a:noAutofit/>
          </a:bodyPr>
          <a:lstStyle/>
          <a:p>
            <a:pPr lvl="0" indent="4445000">
              <a:lnSpc>
                <a:spcPct val="115000"/>
              </a:lnSpc>
            </a:pPr>
            <a:r>
              <a:rPr lang="ja-JP" altLang="en-US" sz="900" dirty="0">
                <a:solidFill>
                  <a:schemeClr val="dk1"/>
                </a:solidFill>
              </a:rPr>
              <a:t>　　　　　　　　　</a:t>
            </a:r>
            <a:r>
              <a:rPr lang="ja-JP" sz="900" dirty="0">
                <a:solidFill>
                  <a:schemeClr val="dk1"/>
                </a:solidFill>
              </a:rPr>
              <a:t>（</a:t>
            </a:r>
            <a:r>
              <a:rPr lang="en-US" altLang="ja-JP" sz="900" dirty="0"/>
              <a:t>SJ20-50027</a:t>
            </a:r>
            <a:r>
              <a:rPr lang="ja-JP" sz="900" dirty="0">
                <a:solidFill>
                  <a:schemeClr val="dk1"/>
                </a:solidFill>
              </a:rPr>
              <a:t>)　2020年5月８日作成</a:t>
            </a:r>
            <a:endParaRPr sz="900" dirty="0">
              <a:solidFill>
                <a:schemeClr val="dk1"/>
              </a:solidFill>
            </a:endParaRPr>
          </a:p>
        </p:txBody>
      </p:sp>
      <p:sp>
        <p:nvSpPr>
          <p:cNvPr id="22" name="Rectangle 44"/>
          <p:cNvSpPr>
            <a:spLocks noChangeArrowheads="1"/>
          </p:cNvSpPr>
          <p:nvPr/>
        </p:nvSpPr>
        <p:spPr bwMode="auto">
          <a:xfrm>
            <a:off x="3702050" y="9313185"/>
            <a:ext cx="2751138" cy="42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800" dirty="0">
                <a:latin typeface="メイリオ" panose="020B0604030504040204" pitchFamily="50" charset="-128"/>
                <a:ea typeface="メイリオ" panose="020B0604030504040204" pitchFamily="50" charset="-128"/>
                <a:cs typeface="みんなの文字ゴStd R2"/>
              </a:rPr>
              <a:t>法人営業部営業第五課（担当：秋元）</a:t>
            </a:r>
            <a:endParaRPr lang="en-US" altLang="ja-JP" sz="800" dirty="0">
              <a:latin typeface="メイリオ" panose="020B0604030504040204" pitchFamily="50" charset="-128"/>
              <a:ea typeface="メイリオ" panose="020B0604030504040204" pitchFamily="50" charset="-128"/>
              <a:cs typeface="みんなの文字ゴStd R2"/>
            </a:endParaRPr>
          </a:p>
          <a:p>
            <a:pPr eaLnBrk="1" hangingPunct="1">
              <a:spcBef>
                <a:spcPct val="0"/>
              </a:spcBef>
              <a:buFontTx/>
              <a:buNone/>
            </a:pPr>
            <a:r>
              <a:rPr lang="en-US" altLang="ja-JP" sz="800" dirty="0">
                <a:latin typeface="メイリオ" panose="020B0604030504040204" pitchFamily="50" charset="-128"/>
                <a:ea typeface="メイリオ" panose="020B0604030504040204" pitchFamily="50" charset="-128"/>
                <a:cs typeface="みんなの文字ゴStd R2"/>
              </a:rPr>
              <a:t>〒102-0084</a:t>
            </a:r>
            <a:r>
              <a:rPr lang="ja-JP" altLang="en-US" sz="800" dirty="0">
                <a:latin typeface="メイリオ" panose="020B0604030504040204" pitchFamily="50" charset="-128"/>
                <a:ea typeface="メイリオ" panose="020B0604030504040204" pitchFamily="50" charset="-128"/>
                <a:cs typeface="みんなの文字ゴStd R2"/>
              </a:rPr>
              <a:t>　東京都千代田区二番町３番地　麹町スクエア３階</a:t>
            </a:r>
            <a:endParaRPr lang="en-US" altLang="ja-JP" sz="800" dirty="0">
              <a:latin typeface="メイリオ" panose="020B0604030504040204" pitchFamily="50" charset="-128"/>
              <a:ea typeface="メイリオ" panose="020B0604030504040204" pitchFamily="50" charset="-128"/>
              <a:cs typeface="みんなの文字ゴStd R2"/>
            </a:endParaRPr>
          </a:p>
          <a:p>
            <a:pPr eaLnBrk="1" hangingPunct="1">
              <a:spcBef>
                <a:spcPct val="0"/>
              </a:spcBef>
              <a:buFontTx/>
              <a:buNone/>
            </a:pPr>
            <a:r>
              <a:rPr lang="ja-JP" altLang="en-US" sz="800" dirty="0">
                <a:latin typeface="メイリオ" panose="020B0604030504040204" pitchFamily="50" charset="-128"/>
                <a:ea typeface="メイリオ" panose="020B0604030504040204" pitchFamily="50" charset="-128"/>
              </a:rPr>
              <a:t>メールアドレス</a:t>
            </a:r>
            <a:r>
              <a:rPr lang="en-US" altLang="ja-JP" sz="800" dirty="0">
                <a:latin typeface="メイリオ" panose="020B0604030504040204" pitchFamily="50" charset="-128"/>
                <a:ea typeface="メイリオ" panose="020B0604030504040204" pitchFamily="50" charset="-128"/>
              </a:rPr>
              <a:t>.akimoto-y@m-inc.co.jp</a:t>
            </a:r>
            <a:endParaRPr lang="en-US" altLang="ja-JP" sz="800" dirty="0">
              <a:latin typeface="メイリオ" panose="020B0604030504040204" pitchFamily="50" charset="-128"/>
              <a:ea typeface="メイリオ" panose="020B0604030504040204" pitchFamily="50" charset="-128"/>
              <a:cs typeface="みんなの文字ゴStd R2"/>
            </a:endParaRPr>
          </a:p>
          <a:p>
            <a:pPr eaLnBrk="1" hangingPunct="1">
              <a:spcBef>
                <a:spcPct val="0"/>
              </a:spcBef>
              <a:buFontTx/>
              <a:buNone/>
            </a:pPr>
            <a:r>
              <a:rPr lang="en-US" altLang="ja-JP" sz="800" dirty="0">
                <a:latin typeface="メイリオ" panose="020B0604030504040204" pitchFamily="50" charset="-128"/>
                <a:ea typeface="メイリオ" panose="020B0604030504040204" pitchFamily="50" charset="-128"/>
                <a:cs typeface="みんなの文字ゴStd R2"/>
              </a:rPr>
              <a:t>TEL </a:t>
            </a:r>
            <a:r>
              <a:rPr lang="ja-JP" altLang="en-US" sz="800" dirty="0">
                <a:latin typeface="メイリオ" panose="020B0604030504040204" pitchFamily="50" charset="-128"/>
                <a:ea typeface="メイリオ" panose="020B0604030504040204" pitchFamily="50" charset="-128"/>
                <a:cs typeface="みんなの文字ゴStd R2"/>
              </a:rPr>
              <a:t>　</a:t>
            </a:r>
            <a:r>
              <a:rPr lang="en-US" altLang="ja-JP" sz="800" dirty="0">
                <a:latin typeface="メイリオ" panose="020B0604030504040204" pitchFamily="50" charset="-128"/>
                <a:ea typeface="メイリオ" panose="020B0604030504040204" pitchFamily="50" charset="-128"/>
                <a:cs typeface="みんなの文字ゴStd R2"/>
              </a:rPr>
              <a:t>03-5210-2760</a:t>
            </a:r>
            <a:r>
              <a:rPr lang="ja-JP" altLang="en-US" sz="800" dirty="0">
                <a:latin typeface="メイリオ" panose="020B0604030504040204" pitchFamily="50" charset="-128"/>
                <a:ea typeface="メイリオ" panose="020B0604030504040204" pitchFamily="50" charset="-128"/>
                <a:cs typeface="みんなの文字ゴStd R2"/>
              </a:rPr>
              <a:t>　</a:t>
            </a:r>
            <a:endParaRPr lang="en-US" altLang="ja-JP" sz="800" dirty="0">
              <a:latin typeface="メイリオ" panose="020B0604030504040204" pitchFamily="50" charset="-128"/>
              <a:ea typeface="メイリオ" panose="020B0604030504040204" pitchFamily="50" charset="-128"/>
              <a:cs typeface="みんなの文字ゴStd R2"/>
            </a:endParaRPr>
          </a:p>
        </p:txBody>
      </p:sp>
      <p:sp>
        <p:nvSpPr>
          <p:cNvPr id="23" name="Rectangle 46"/>
          <p:cNvSpPr>
            <a:spLocks noChangeArrowheads="1"/>
          </p:cNvSpPr>
          <p:nvPr/>
        </p:nvSpPr>
        <p:spPr bwMode="auto">
          <a:xfrm>
            <a:off x="3554413" y="9767671"/>
            <a:ext cx="3446462" cy="542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txBody>
          <a:bodyPr lIns="92075" tIns="46038" rIns="92075" bIns="46038"/>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800" dirty="0">
                <a:latin typeface="メイリオ" panose="020B0604030504040204" pitchFamily="50" charset="-128"/>
                <a:ea typeface="メイリオ" panose="020B0604030504040204" pitchFamily="50" charset="-128"/>
                <a:cs typeface="みんなの文字ゴStd R2"/>
              </a:rPr>
              <a:t>【</a:t>
            </a:r>
            <a:r>
              <a:rPr lang="ja-JP" altLang="en-US" sz="800" dirty="0">
                <a:latin typeface="メイリオ" panose="020B0604030504040204" pitchFamily="50" charset="-128"/>
                <a:ea typeface="メイリオ" panose="020B0604030504040204" pitchFamily="50" charset="-128"/>
                <a:cs typeface="みんなの文字ゴStd R2"/>
              </a:rPr>
              <a:t>受付時間</a:t>
            </a:r>
            <a:r>
              <a:rPr lang="en-US" altLang="ja-JP" sz="800" dirty="0">
                <a:latin typeface="メイリオ" panose="020B0604030504040204" pitchFamily="50" charset="-128"/>
                <a:ea typeface="メイリオ" panose="020B0604030504040204" pitchFamily="50" charset="-128"/>
                <a:cs typeface="みんなの文字ゴStd R2"/>
              </a:rPr>
              <a:t>】</a:t>
            </a:r>
            <a:r>
              <a:rPr lang="ja-JP" altLang="en-US" sz="800" dirty="0">
                <a:latin typeface="メイリオ" panose="020B0604030504040204" pitchFamily="50" charset="-128"/>
                <a:ea typeface="メイリオ" panose="020B0604030504040204" pitchFamily="50" charset="-128"/>
                <a:cs typeface="みんなの文字ゴStd R2"/>
              </a:rPr>
              <a:t>平日：</a:t>
            </a:r>
            <a:r>
              <a:rPr lang="en-US" altLang="ja-JP" sz="800" dirty="0">
                <a:latin typeface="メイリオ" panose="020B0604030504040204" pitchFamily="50" charset="-128"/>
                <a:ea typeface="メイリオ" panose="020B0604030504040204" pitchFamily="50" charset="-128"/>
                <a:cs typeface="みんなの文字ゴStd R2"/>
              </a:rPr>
              <a:t>9:15</a:t>
            </a:r>
            <a:r>
              <a:rPr lang="ja-JP" altLang="en-US" sz="800" dirty="0">
                <a:latin typeface="メイリオ" panose="020B0604030504040204" pitchFamily="50" charset="-128"/>
                <a:ea typeface="メイリオ" panose="020B0604030504040204" pitchFamily="50" charset="-128"/>
                <a:cs typeface="みんなの文字ゴStd R2"/>
              </a:rPr>
              <a:t>～</a:t>
            </a:r>
            <a:r>
              <a:rPr lang="en-US" altLang="ja-JP" sz="800" dirty="0">
                <a:latin typeface="メイリオ" panose="020B0604030504040204" pitchFamily="50" charset="-128"/>
                <a:ea typeface="メイリオ" panose="020B0604030504040204" pitchFamily="50" charset="-128"/>
                <a:cs typeface="みんなの文字ゴStd R2"/>
              </a:rPr>
              <a:t>17:00</a:t>
            </a:r>
            <a:r>
              <a:rPr lang="ja-JP" altLang="en-US" sz="800" dirty="0">
                <a:latin typeface="メイリオ" panose="020B0604030504040204" pitchFamily="50" charset="-128"/>
                <a:ea typeface="メイリオ" panose="020B0604030504040204" pitchFamily="50" charset="-128"/>
                <a:cs typeface="みんなの文字ゴStd R2"/>
              </a:rPr>
              <a:t>（</a:t>
            </a:r>
            <a:r>
              <a:rPr lang="en-US" altLang="ja-JP" sz="800" dirty="0">
                <a:latin typeface="メイリオ" panose="020B0604030504040204" pitchFamily="50" charset="-128"/>
                <a:ea typeface="メイリオ" panose="020B0604030504040204" pitchFamily="50" charset="-128"/>
                <a:cs typeface="みんなの文字ゴStd R2"/>
              </a:rPr>
              <a:t>12</a:t>
            </a:r>
            <a:r>
              <a:rPr lang="ja-JP" altLang="en-US" sz="800" dirty="0">
                <a:latin typeface="メイリオ" panose="020B0604030504040204" pitchFamily="50" charset="-128"/>
                <a:ea typeface="メイリオ" panose="020B0604030504040204" pitchFamily="50" charset="-128"/>
                <a:cs typeface="みんなの文字ゴStd R2"/>
              </a:rPr>
              <a:t>月</a:t>
            </a:r>
            <a:r>
              <a:rPr lang="en-US" altLang="ja-JP" sz="800" dirty="0">
                <a:latin typeface="メイリオ" panose="020B0604030504040204" pitchFamily="50" charset="-128"/>
                <a:ea typeface="メイリオ" panose="020B0604030504040204" pitchFamily="50" charset="-128"/>
                <a:cs typeface="みんなの文字ゴStd R2"/>
              </a:rPr>
              <a:t>29</a:t>
            </a:r>
            <a:r>
              <a:rPr lang="ja-JP" altLang="en-US" sz="800" dirty="0">
                <a:latin typeface="メイリオ" panose="020B0604030504040204" pitchFamily="50" charset="-128"/>
                <a:ea typeface="メイリオ" panose="020B0604030504040204" pitchFamily="50" charset="-128"/>
                <a:cs typeface="みんなの文字ゴStd R2"/>
              </a:rPr>
              <a:t>日～</a:t>
            </a:r>
            <a:r>
              <a:rPr lang="en-US" altLang="ja-JP" sz="800" dirty="0">
                <a:latin typeface="メイリオ" panose="020B0604030504040204" pitchFamily="50" charset="-128"/>
                <a:ea typeface="メイリオ" panose="020B0604030504040204" pitchFamily="50" charset="-128"/>
                <a:cs typeface="みんなの文字ゴStd R2"/>
              </a:rPr>
              <a:t>1</a:t>
            </a:r>
            <a:r>
              <a:rPr lang="ja-JP" altLang="en-US" sz="800" dirty="0">
                <a:latin typeface="メイリオ" panose="020B0604030504040204" pitchFamily="50" charset="-128"/>
                <a:ea typeface="メイリオ" panose="020B0604030504040204" pitchFamily="50" charset="-128"/>
                <a:cs typeface="みんなの文字ゴStd R2"/>
              </a:rPr>
              <a:t>月</a:t>
            </a:r>
            <a:r>
              <a:rPr lang="en-US" altLang="ja-JP" sz="800" dirty="0">
                <a:latin typeface="メイリオ" panose="020B0604030504040204" pitchFamily="50" charset="-128"/>
                <a:ea typeface="メイリオ" panose="020B0604030504040204" pitchFamily="50" charset="-128"/>
                <a:cs typeface="みんなの文字ゴStd R2"/>
              </a:rPr>
              <a:t>3</a:t>
            </a:r>
            <a:r>
              <a:rPr lang="ja-JP" altLang="en-US" sz="800" dirty="0">
                <a:latin typeface="メイリオ" panose="020B0604030504040204" pitchFamily="50" charset="-128"/>
                <a:ea typeface="メイリオ" panose="020B0604030504040204" pitchFamily="50" charset="-128"/>
                <a:cs typeface="みんなの文字ゴStd R2"/>
              </a:rPr>
              <a:t>日は休業）</a:t>
            </a:r>
          </a:p>
        </p:txBody>
      </p:sp>
      <p:sp>
        <p:nvSpPr>
          <p:cNvPr id="24" name="Rectangle 44"/>
          <p:cNvSpPr>
            <a:spLocks noChangeArrowheads="1"/>
          </p:cNvSpPr>
          <p:nvPr/>
        </p:nvSpPr>
        <p:spPr bwMode="auto">
          <a:xfrm>
            <a:off x="3702050" y="8956268"/>
            <a:ext cx="1889125" cy="354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200" b="1" dirty="0">
                <a:latin typeface="ＭＳ Ｐゴシック" panose="020B0600070205080204" pitchFamily="50" charset="-128"/>
              </a:rPr>
              <a:t>丸紅セーフネット株式会社</a:t>
            </a:r>
          </a:p>
        </p:txBody>
      </p:sp>
    </p:spTree>
  </p:cSld>
  <p:clrMapOvr>
    <a:masterClrMapping/>
  </p:clrMapOvr>
</p:sld>
</file>

<file path=ppt/theme/theme1.xml><?xml version="1.0" encoding="utf-8"?>
<a:theme xmlns:a="http://schemas.openxmlformats.org/drawingml/2006/main" name="Office テーマ">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ホワイト">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TotalTime>
  <Words>771</Words>
  <Application>Microsoft Office PowerPoint</Application>
  <PresentationFormat>ユーザー設定</PresentationFormat>
  <Paragraphs>99</Paragraphs>
  <Slides>2</Slides>
  <Notes>2</Notes>
  <HiddenSlides>0</HiddenSlides>
  <MMClips>0</MMClips>
  <ScaleCrop>false</ScaleCrop>
  <HeadingPairs>
    <vt:vector size="6" baseType="variant">
      <vt:variant>
        <vt:lpstr>使用されているフォント</vt:lpstr>
      </vt:variant>
      <vt:variant>
        <vt:i4>4</vt:i4>
      </vt:variant>
      <vt:variant>
        <vt:lpstr>テーマ</vt:lpstr>
      </vt:variant>
      <vt:variant>
        <vt:i4>2</vt:i4>
      </vt:variant>
      <vt:variant>
        <vt:lpstr>スライド タイトル</vt:lpstr>
      </vt:variant>
      <vt:variant>
        <vt:i4>2</vt:i4>
      </vt:variant>
    </vt:vector>
  </HeadingPairs>
  <TitlesOfParts>
    <vt:vector size="8" baseType="lpstr">
      <vt:lpstr>ＭＳ Ｐゴシック</vt:lpstr>
      <vt:lpstr>Meiryo</vt:lpstr>
      <vt:lpstr>Meiryo</vt:lpstr>
      <vt:lpstr>Arial</vt:lpstr>
      <vt:lpstr>Office テーマ</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菅原政広</dc:creator>
  <cp:lastModifiedBy>user</cp:lastModifiedBy>
  <cp:revision>9</cp:revision>
  <dcterms:modified xsi:type="dcterms:W3CDTF">2020-05-13T03:07:40Z</dcterms:modified>
</cp:coreProperties>
</file>