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7561263" cy="10693400"/>
  <p:notesSz cx="6805613" cy="9939338"/>
  <p:defaultTextStyle>
    <a:defPPr>
      <a:defRPr lang="ja-JP"/>
    </a:defPPr>
    <a:lvl1pPr marL="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1411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71165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2822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285273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4233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199384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656439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9966"/>
    <a:srgbClr val="FFCC00"/>
    <a:srgbClr val="CCFF99"/>
    <a:srgbClr val="99FF33"/>
    <a:srgbClr val="CCFF66"/>
    <a:srgbClr val="FFFF66"/>
    <a:srgbClr val="FFFF00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309" autoAdjust="0"/>
    <p:restoredTop sz="99877" autoAdjust="0"/>
  </p:normalViewPr>
  <p:slideViewPr>
    <p:cSldViewPr>
      <p:cViewPr>
        <p:scale>
          <a:sx n="66" d="100"/>
          <a:sy n="66" d="100"/>
        </p:scale>
        <p:origin x="-4182" y="-390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3" y="0"/>
            <a:ext cx="2949575" cy="49688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62" y="0"/>
            <a:ext cx="2949575" cy="49688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fld id="{40F6FFEA-92E1-4452-A5E1-597119CB7913}" type="datetimeFigureOut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36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50" y="4721225"/>
            <a:ext cx="5443537" cy="4471988"/>
          </a:xfrm>
          <a:prstGeom prst="rect">
            <a:avLst/>
          </a:prstGeom>
        </p:spPr>
        <p:txBody>
          <a:bodyPr vert="horz" lIns="91423" tIns="45711" rIns="91423" bIns="4571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3" y="9440889"/>
            <a:ext cx="2949575" cy="496887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62" y="9440889"/>
            <a:ext cx="2949575" cy="496887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263311C3-3B21-4EAE-8D73-F8F3E2579B4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31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5975" y="746125"/>
            <a:ext cx="263366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EF03B-3AFA-4041-A42D-3193DEEB07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09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93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7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A9FE-51CA-4B30-A7E3-C0CE6AC83EF4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D091-947D-456D-A6B7-BF1CB4D51A41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5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83556" y="571805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86BB-B695-48E7-9431-31328DEF263D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3577-996C-4960-9106-DFD0F6F4F398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23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1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C12A-E8B4-4A44-BFB0-E91C0485F0B9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3551" y="3326838"/>
            <a:ext cx="2488916" cy="940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98490" y="3326838"/>
            <a:ext cx="2488916" cy="940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81E4-3CA3-4756-8A0E-74DD5CFCFD2C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8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71" y="2393646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4" indent="0">
              <a:buNone/>
              <a:defRPr sz="2000" b="1"/>
            </a:lvl2pPr>
            <a:lvl3pPr marL="914110" indent="0">
              <a:buNone/>
              <a:defRPr sz="1900" b="1"/>
            </a:lvl3pPr>
            <a:lvl4pPr marL="1371165" indent="0">
              <a:buNone/>
              <a:defRPr sz="1600" b="1"/>
            </a:lvl4pPr>
            <a:lvl5pPr marL="1828220" indent="0">
              <a:buNone/>
              <a:defRPr sz="1600" b="1"/>
            </a:lvl5pPr>
            <a:lvl6pPr marL="2285273" indent="0">
              <a:buNone/>
              <a:defRPr sz="1600" b="1"/>
            </a:lvl6pPr>
            <a:lvl7pPr marL="2742330" indent="0">
              <a:buNone/>
              <a:defRPr sz="1600" b="1"/>
            </a:lvl7pPr>
            <a:lvl8pPr marL="3199384" indent="0">
              <a:buNone/>
              <a:defRPr sz="1600" b="1"/>
            </a:lvl8pPr>
            <a:lvl9pPr marL="365643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71" y="3391199"/>
            <a:ext cx="3340871" cy="61610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24" y="2393646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4" indent="0">
              <a:buNone/>
              <a:defRPr sz="2000" b="1"/>
            </a:lvl2pPr>
            <a:lvl3pPr marL="914110" indent="0">
              <a:buNone/>
              <a:defRPr sz="1900" b="1"/>
            </a:lvl3pPr>
            <a:lvl4pPr marL="1371165" indent="0">
              <a:buNone/>
              <a:defRPr sz="1600" b="1"/>
            </a:lvl4pPr>
            <a:lvl5pPr marL="1828220" indent="0">
              <a:buNone/>
              <a:defRPr sz="1600" b="1"/>
            </a:lvl5pPr>
            <a:lvl6pPr marL="2285273" indent="0">
              <a:buNone/>
              <a:defRPr sz="1600" b="1"/>
            </a:lvl6pPr>
            <a:lvl7pPr marL="2742330" indent="0">
              <a:buNone/>
              <a:defRPr sz="1600" b="1"/>
            </a:lvl7pPr>
            <a:lvl8pPr marL="3199384" indent="0">
              <a:buNone/>
              <a:defRPr sz="1600" b="1"/>
            </a:lvl8pPr>
            <a:lvl9pPr marL="365643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24" y="3391199"/>
            <a:ext cx="3342183" cy="61610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3C76-6682-4563-967A-303A14272BDD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DC2A-DC44-4BA4-8A6D-5E564992C0CA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05B-33CB-4824-A81E-3ACBB424CB08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9" y="425760"/>
            <a:ext cx="2487604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51" y="425763"/>
            <a:ext cx="4226957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9" y="2237697"/>
            <a:ext cx="2487604" cy="7314584"/>
          </a:xfrm>
        </p:spPr>
        <p:txBody>
          <a:bodyPr/>
          <a:lstStyle>
            <a:lvl1pPr marL="0" indent="0">
              <a:buNone/>
              <a:defRPr sz="1400"/>
            </a:lvl1pPr>
            <a:lvl2pPr marL="457054" indent="0">
              <a:buNone/>
              <a:defRPr sz="1200"/>
            </a:lvl2pPr>
            <a:lvl3pPr marL="914110" indent="0">
              <a:buNone/>
              <a:defRPr sz="1000"/>
            </a:lvl3pPr>
            <a:lvl4pPr marL="1371165" indent="0">
              <a:buNone/>
              <a:defRPr sz="900"/>
            </a:lvl4pPr>
            <a:lvl5pPr marL="1828220" indent="0">
              <a:buNone/>
              <a:defRPr sz="900"/>
            </a:lvl5pPr>
            <a:lvl6pPr marL="2285273" indent="0">
              <a:buNone/>
              <a:defRPr sz="900"/>
            </a:lvl6pPr>
            <a:lvl7pPr marL="2742330" indent="0">
              <a:buNone/>
              <a:defRPr sz="900"/>
            </a:lvl7pPr>
            <a:lvl8pPr marL="3199384" indent="0">
              <a:buNone/>
              <a:defRPr sz="900"/>
            </a:lvl8pPr>
            <a:lvl9pPr marL="365643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9278-6C64-4B16-BB39-1EC95DAA2457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6"/>
            <a:ext cx="4536758" cy="8836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054" indent="0">
              <a:buNone/>
              <a:defRPr sz="2800"/>
            </a:lvl2pPr>
            <a:lvl3pPr marL="914110" indent="0">
              <a:buNone/>
              <a:defRPr sz="2400"/>
            </a:lvl3pPr>
            <a:lvl4pPr marL="1371165" indent="0">
              <a:buNone/>
              <a:defRPr sz="2000"/>
            </a:lvl4pPr>
            <a:lvl5pPr marL="1828220" indent="0">
              <a:buNone/>
              <a:defRPr sz="2000"/>
            </a:lvl5pPr>
            <a:lvl6pPr marL="2285273" indent="0">
              <a:buNone/>
              <a:defRPr sz="2000"/>
            </a:lvl6pPr>
            <a:lvl7pPr marL="2742330" indent="0">
              <a:buNone/>
              <a:defRPr sz="2000"/>
            </a:lvl7pPr>
            <a:lvl8pPr marL="3199384" indent="0">
              <a:buNone/>
              <a:defRPr sz="2000"/>
            </a:lvl8pPr>
            <a:lvl9pPr marL="365643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8"/>
            <a:ext cx="4536758" cy="1254988"/>
          </a:xfrm>
        </p:spPr>
        <p:txBody>
          <a:bodyPr/>
          <a:lstStyle>
            <a:lvl1pPr marL="0" indent="0">
              <a:buNone/>
              <a:defRPr sz="1400"/>
            </a:lvl1pPr>
            <a:lvl2pPr marL="457054" indent="0">
              <a:buNone/>
              <a:defRPr sz="1200"/>
            </a:lvl2pPr>
            <a:lvl3pPr marL="914110" indent="0">
              <a:buNone/>
              <a:defRPr sz="1000"/>
            </a:lvl3pPr>
            <a:lvl4pPr marL="1371165" indent="0">
              <a:buNone/>
              <a:defRPr sz="900"/>
            </a:lvl4pPr>
            <a:lvl5pPr marL="1828220" indent="0">
              <a:buNone/>
              <a:defRPr sz="900"/>
            </a:lvl5pPr>
            <a:lvl6pPr marL="2285273" indent="0">
              <a:buNone/>
              <a:defRPr sz="900"/>
            </a:lvl6pPr>
            <a:lvl7pPr marL="2742330" indent="0">
              <a:buNone/>
              <a:defRPr sz="900"/>
            </a:lvl7pPr>
            <a:lvl8pPr marL="3199384" indent="0">
              <a:buNone/>
              <a:defRPr sz="900"/>
            </a:lvl8pPr>
            <a:lvl9pPr marL="365643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E610-0337-4B1F-A603-B5D5C97A94AA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8"/>
            <a:ext cx="6805137" cy="1782233"/>
          </a:xfrm>
          <a:prstGeom prst="rect">
            <a:avLst/>
          </a:prstGeom>
        </p:spPr>
        <p:txBody>
          <a:bodyPr vert="horz" lIns="91410" tIns="45707" rIns="91410" bIns="4570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35"/>
            <a:ext cx="6805137" cy="7057149"/>
          </a:xfrm>
          <a:prstGeom prst="rect">
            <a:avLst/>
          </a:prstGeom>
        </p:spPr>
        <p:txBody>
          <a:bodyPr vert="horz" lIns="91410" tIns="45707" rIns="91410" bIns="4570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204"/>
            <a:ext cx="1764295" cy="569324"/>
          </a:xfrm>
          <a:prstGeom prst="rect">
            <a:avLst/>
          </a:prstGeom>
        </p:spPr>
        <p:txBody>
          <a:bodyPr vert="horz" lIns="91410" tIns="45707" rIns="91410" bIns="4570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1E70-8599-4C42-AE42-3C4608BA9A7E}" type="datetime1">
              <a:rPr kumimoji="1" lang="ja-JP" altLang="en-US" smtClean="0"/>
              <a:pPr/>
              <a:t>2020/3/4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204"/>
            <a:ext cx="2394400" cy="569324"/>
          </a:xfrm>
          <a:prstGeom prst="rect">
            <a:avLst/>
          </a:prstGeom>
        </p:spPr>
        <p:txBody>
          <a:bodyPr vert="horz" lIns="91410" tIns="45707" rIns="91410" bIns="4570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204"/>
            <a:ext cx="1764295" cy="569324"/>
          </a:xfrm>
          <a:prstGeom prst="rect">
            <a:avLst/>
          </a:prstGeom>
        </p:spPr>
        <p:txBody>
          <a:bodyPr vert="horz" lIns="91410" tIns="45707" rIns="91410" bIns="4570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11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1" indent="-342791" algn="l" defTabSz="914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14" indent="-285659" algn="l" defTabSz="91411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37" indent="-228527" algn="l" defTabSz="91411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93" indent="-228527" algn="l" defTabSz="91411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46" indent="-228527" algn="l" defTabSz="91411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02" indent="-228527" algn="l" defTabSz="91411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57" indent="-228527" algn="l" defTabSz="91411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12" indent="-228527" algn="l" defTabSz="91411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67" indent="-228527" algn="l" defTabSz="91411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0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5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20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73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30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84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9" algn="l" defTabSz="91411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188443" y="162124"/>
            <a:ext cx="7182302" cy="43204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4491" tIns="47301" rIns="74491" bIns="47301" anchor="ctr"/>
          <a:lstStyle>
            <a:defPPr>
              <a:defRPr lang="ja-JP"/>
            </a:defPPr>
            <a:lvl1pPr>
              <a:lnSpc>
                <a:spcPts val="2301"/>
              </a:lnSpc>
              <a:defRPr sz="14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en-US" dirty="0">
                <a:solidFill>
                  <a:schemeClr val="bg1"/>
                </a:solidFill>
              </a:rPr>
              <a:t>雇用</a:t>
            </a:r>
            <a:r>
              <a:rPr lang="ja-JP" altLang="en-US" dirty="0" smtClean="0">
                <a:solidFill>
                  <a:schemeClr val="bg1"/>
                </a:solidFill>
              </a:rPr>
              <a:t>関係助成金に関する主なお問い合わせ先一覧</a:t>
            </a:r>
            <a:endParaRPr lang="en-US" altLang="ja-JP" sz="1200" dirty="0">
              <a:solidFill>
                <a:schemeClr val="bg1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652321"/>
              </p:ext>
            </p:extLst>
          </p:nvPr>
        </p:nvGraphicFramePr>
        <p:xfrm>
          <a:off x="217615" y="666180"/>
          <a:ext cx="7153129" cy="9501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52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89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98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4057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  <a:r>
                        <a:rPr lang="en-US" altLang="ja-JP" sz="800" b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/>
                      </a:r>
                      <a:br>
                        <a:rPr lang="en-US" altLang="ja-JP" sz="800" b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r>
                        <a:rPr lang="ja-JP" altLang="en-US" sz="800" b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労 働 局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62333" rtl="0" eaLnBrk="1" fontAlgn="ctr" latinLnBrk="0" hangingPunct="1"/>
                      <a:r>
                        <a:rPr kumimoji="1" lang="ja-JP" altLang="en-US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62333" rtl="0" eaLnBrk="1" fontAlgn="ctr" latinLnBrk="0" hangingPunct="1"/>
                      <a:r>
                        <a:rPr kumimoji="1" lang="ja-JP" altLang="en-US" sz="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主なお問い合わせ先</a:t>
                      </a:r>
                      <a:endParaRPr kumimoji="1" lang="en-US" altLang="ja-JP" sz="8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algn="ctr" defTabSz="962333" rtl="0" eaLnBrk="1" fontAlgn="ctr" latinLnBrk="0" hangingPunct="1"/>
                      <a:r>
                        <a:rPr kumimoji="1" lang="ja-JP" altLang="en-US" sz="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申請先は異なる場合があります）</a:t>
                      </a:r>
                      <a:endParaRPr kumimoji="1" lang="ja-JP" altLang="en-US" sz="800" b="0" u="none" strike="noStrike" kern="1200" dirty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62333" rtl="0" eaLnBrk="1" fontAlgn="ctr" latinLnBrk="0" hangingPunct="1"/>
                      <a:r>
                        <a:rPr kumimoji="1" lang="ja-JP" altLang="en-US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62333" rtl="0" eaLnBrk="1" fontAlgn="ctr" latinLnBrk="0" hangingPunct="1"/>
                      <a:r>
                        <a:rPr kumimoji="1" lang="ja-JP" altLang="en-US" sz="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その他のお問い合わせ先</a:t>
                      </a:r>
                      <a:endParaRPr kumimoji="1" lang="en-US" altLang="ja-JP" sz="8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algn="ctr" defTabSz="962333" rtl="0" eaLnBrk="1" fontAlgn="ctr" latinLnBrk="0" hangingPunct="1"/>
                      <a:r>
                        <a:rPr kumimoji="1" lang="ja-JP" altLang="en-US" sz="7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（詳しくは各労働局</a:t>
                      </a:r>
                      <a:r>
                        <a:rPr kumimoji="1" lang="en-US" altLang="ja-JP" sz="7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kumimoji="1" lang="ja-JP" altLang="en-US" sz="7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をご参照ください）</a:t>
                      </a: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62333" rtl="0" eaLnBrk="1" fontAlgn="ctr" latinLnBrk="0" hangingPunct="1"/>
                      <a:r>
                        <a:rPr kumimoji="1" lang="ja-JP" altLang="en-US" sz="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800" b="0" u="none" strike="noStrike" kern="1200" dirty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7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雇用助成金さっぽろセンター、各ハローワーク</a:t>
                      </a:r>
                      <a:endParaRPr lang="en-US" altLang="ja-JP" sz="75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北海道労働局</a:t>
                      </a:r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  <a:endParaRPr lang="en-US" altLang="ja-JP" sz="80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011-738-105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lang="zh-CN" altLang="en-US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青森県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各ハローワーク</a:t>
                      </a:r>
                      <a:endParaRPr lang="en-US" altLang="ja-JP" sz="80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青森労働局</a:t>
                      </a:r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  <a:endParaRPr lang="en-US" altLang="ja-JP" sz="80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017-721-2003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岩手県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zh-TW" altLang="en-US" sz="8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職業対策課分室</a:t>
                      </a:r>
                      <a:r>
                        <a:rPr kumimoji="1" lang="ja-JP" altLang="en-US" sz="800" b="0" i="0" u="none" strike="noStrike" kern="12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助成金相談コーナー</a:t>
                      </a: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019-606-3285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019-604-3010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宮城県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 助成金部門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022-299-8063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  <a:endParaRPr lang="zh-TW" altLang="en-US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022-292-8844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秋田県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zh-TW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en-US" altLang="zh-TW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018-883-0010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018-862-6684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山形県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各ハローワーク</a:t>
                      </a: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山形労働局</a:t>
                      </a:r>
                      <a:r>
                        <a:rPr lang="en-US" altLang="zh-CN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zh-CN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zh-TW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023-626-6101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福島県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各ハローワーク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福島労働局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</a:t>
                      </a:r>
                      <a:r>
                        <a:rPr lang="en-US" altLang="ja-JP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､</a:t>
                      </a:r>
                      <a:r>
                        <a:rPr lang="ja-JP" altLang="en-US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雇用環境・均等室</a:t>
                      </a:r>
                      <a:r>
                        <a:rPr lang="en-US" altLang="ja-JP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両立支援等助成金</a:t>
                      </a:r>
                      <a:r>
                        <a:rPr lang="en-US" altLang="ja-JP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福島労働局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茨城県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029-224-6219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029-277-8294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栃木県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職業対策課分室（助成金事務センター）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028-614-2263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028-633-2795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群馬県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en-US" altLang="ja-JP" sz="80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027-210-5008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027-896-4739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埼玉県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各ハローワーク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埼玉労働局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 助成金センター</a:t>
                      </a:r>
                      <a:endParaRPr lang="zh-TW" altLang="en-US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048-600-6217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千葉県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en-US" altLang="ja-JP" sz="80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043-221-4393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zh-TW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職業対策課分室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043-441-5678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東京都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各ハローワーク</a:t>
                      </a: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900"/>
                        </a:lnSpc>
                      </a:pPr>
                      <a:r>
                        <a:rPr lang="ja-JP" altLang="en-US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雇用環境・均等部</a:t>
                      </a:r>
                      <a:r>
                        <a:rPr lang="ja-JP" altLang="en-US" sz="6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企画課（両立支援助成金）</a:t>
                      </a:r>
                      <a:endParaRPr lang="en-US" altLang="ja-JP" sz="65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110" rtl="0" eaLnBrk="1" fontAlgn="ctr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助成金事務センター</a:t>
                      </a:r>
                      <a:r>
                        <a:rPr lang="en-US" altLang="ja-JP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両立支援助成金以外</a:t>
                      </a:r>
                      <a:r>
                        <a:rPr lang="en-US" altLang="ja-JP" sz="6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800"/>
                        </a:lnSpc>
                      </a:pP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03-6893-1100</a:t>
                      </a:r>
                    </a:p>
                    <a:p>
                      <a:pPr marL="0" marR="0" indent="0" algn="ctr" defTabSz="914110" rtl="0" eaLnBrk="1" fontAlgn="ctr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03-5337-7411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r>
                        <a:rPr lang="ja-JP" alt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神奈川助成金センター</a:t>
                      </a:r>
                      <a:endParaRPr lang="zh-CN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雇用環境・均等部</a:t>
                      </a:r>
                      <a:r>
                        <a:rPr lang="ja-JP" alt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企画課</a:t>
                      </a:r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両立支援等助成金）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045-211-7357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新潟県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 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025-278-7181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025-288-3527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富山県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 助成金センター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076-432-9162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職業対策課、訓練室、雇用環境・均等室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富山労働局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　　　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石川県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076-265-4428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雇用環境・均等室（両立支援等助成金）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076-265-4429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福井県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0776-26-8613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055-225-2858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雇用環境・均等室（両立支援等助成金）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055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225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2851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長野県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026-226-0866</a:t>
                      </a:r>
                      <a:r>
                        <a:rPr lang="ja-JP" altLang="en-US" sz="80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026-223-0560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岐阜県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r>
                        <a:rPr lang="ja-JP" alt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058-263-5650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058-245-1550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静岡県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054-271-9970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zh-TW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職業対策課分室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054-653-6116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愛知県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あいち雇用助成室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366" marR="8366" marT="8245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052-219-5518</a:t>
                      </a:r>
                      <a:r>
                        <a:rPr lang="en-US" altLang="ja-JP" sz="8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雇用環境・均等部 企画課（両立支援等助成金）</a:t>
                      </a:r>
                      <a:endParaRPr lang="en-US" altLang="ja-JP" sz="650" u="none" strike="noStrike" baseline="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052-857-0313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三重県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r>
                        <a:rPr lang="ja-JP" alt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助成金室</a:t>
                      </a: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059-226-2111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059-261-2978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滋賀県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 助成金コーナー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077-526-8251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077‐526‐8686</a:t>
                      </a:r>
                    </a:p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077-523-1190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京都府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075-241-3269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両立支援助成金）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075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241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3212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06-7669-8900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雇用環境・均等部</a:t>
                      </a:r>
                      <a:r>
                        <a:rPr lang="ja-JP" alt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企画課（両立支援等助成金）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06-6941-4630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兵庫県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ハローワーク助成金デスク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078-221-5440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雇用環境・均等部</a:t>
                      </a:r>
                      <a:r>
                        <a:rPr lang="ja-JP" alt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企画課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078-367-0700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奈良県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職業安定部 助成金センター</a:t>
                      </a: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0742-35-6336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 雇用環境・均等室（両立支援等助成金）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0742‐32-0210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和歌山県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073-488-1161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鳥取県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各ハローワーク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鳥取労働局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0857-29-1708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島根県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助成金相談センター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0852-20-7029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 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両立支援等助成金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0852-20-7007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岡山県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zh-TW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086-801-5107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</a:t>
                      </a:r>
                      <a:r>
                        <a:rPr lang="zh-TW" alt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zh-TW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助成金事務室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086-238-5301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広島県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082-502-7832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各ハローワーク</a:t>
                      </a:r>
                      <a:r>
                        <a:rPr lang="ja-JP" alt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助成金担当窓口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広島労働局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山口県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083-995-0383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両立支援等助成金）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083-995-0390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徳島県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助成金センター、各ハローワーク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徳島労働局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両立支援等助成金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ja-JP" altLang="en-US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088-652-2718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623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香川県</a:t>
                      </a:r>
                      <a:endParaRPr lang="ja-JP" alt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087-811-8923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087-811-8924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愛媛県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職業対策課分室（助成金センター）</a:t>
                      </a: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089-987-6370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職業対策課、訓練室、雇用環境・均等室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愛媛労働局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参照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高知県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088-885-6052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088-885-6041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福岡県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福岡助成金センター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092-411-4701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雇用環境・均等部 企画課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092-411-4717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佐賀県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0952-32-7173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</a:t>
                      </a:r>
                      <a:r>
                        <a:rPr lang="ja-JP" altLang="en-US" sz="800" b="0" i="0" u="none" strike="noStrike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助成金）</a:t>
                      </a:r>
                      <a:endParaRPr lang="en-US" altLang="ja-JP" sz="800" b="0" i="0" u="none" strike="noStrike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0952-32-7218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長崎県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095-801-0042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雇用環境・均等室（両立支援等助成金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095-801-0050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熊本県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096-211-1704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職業対策課分室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096-312-0086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大分県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大分助成金センター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097-535-2100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097-532-4025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宮崎県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 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0985-61-8288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0985-38-8821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鹿児島</a:t>
                      </a: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県</a:t>
                      </a:r>
                      <a:endParaRPr lang="zh-TW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職業対策課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099-219-5101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099-222-8446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沖縄県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沖縄助成金センター</a:t>
                      </a:r>
                      <a:endParaRPr lang="zh-TW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098-868-1606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雇用環境・均等室（両立支援等助成金）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098-868-4403</a:t>
                      </a:r>
                    </a:p>
                  </a:txBody>
                  <a:tcPr marL="4774" marR="4774" marT="4704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1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安定局バージョン">
      <a:dk1>
        <a:sysClr val="windowText" lastClr="000000"/>
      </a:dk1>
      <a:lt1>
        <a:sysClr val="window" lastClr="FFFFFF"/>
      </a:lt1>
      <a:dk2>
        <a:srgbClr val="003399"/>
      </a:dk2>
      <a:lt2>
        <a:srgbClr val="FF9933"/>
      </a:lt2>
      <a:accent1>
        <a:srgbClr val="4F81BD"/>
      </a:accent1>
      <a:accent2>
        <a:srgbClr val="C0504D"/>
      </a:accent2>
      <a:accent3>
        <a:srgbClr val="009944"/>
      </a:accent3>
      <a:accent4>
        <a:srgbClr val="8064A2"/>
      </a:accent4>
      <a:accent5>
        <a:srgbClr val="4BACC6"/>
      </a:accent5>
      <a:accent6>
        <a:srgbClr val="FAB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70D84E86FA6E174AA6C3DB7D8B36C132" ma:contentTypeVersion="11" ma:contentTypeDescription="" ma:contentTypeScope="" ma:versionID="6d390a0b17a7e180c614eddaa1ced1f1">
  <xsd:schema xmlns:xsd="http://www.w3.org/2001/XMLSchema" xmlns:p="http://schemas.microsoft.com/office/2006/metadata/properties" xmlns:ns2="8B97BE19-CDDD-400E-817A-CFDD13F7EC12" xmlns:ns3="b3df0479-caa8-474f-bf69-b9eb84e45b40" targetNamespace="http://schemas.microsoft.com/office/2006/metadata/properties" ma:root="true" ma:fieldsID="9cb97ca9e0f3e87cd27828fe00da76a0" ns2:_="" ns3:_="">
    <xsd:import namespace="8B97BE19-CDDD-400E-817A-CFDD13F7EC12"/>
    <xsd:import namespace="b3df0479-caa8-474f-bf69-b9eb84e45b40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b3df0479-caa8-474f-bf69-b9eb84e45b40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D6564BC-F47B-4021-A2BF-23573E7959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AE0204-C23F-4A48-B684-FA21CD10A8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b3df0479-caa8-474f-bf69-b9eb84e45b4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342163-F407-4450-B927-58D035859EE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B97BE19-CDDD-400E-817A-CFDD13F7EC12"/>
    <ds:schemaRef ds:uri="http://purl.org/dc/terms/"/>
    <ds:schemaRef ds:uri="http://schemas.openxmlformats.org/package/2006/metadata/core-properties"/>
    <ds:schemaRef ds:uri="http://purl.org/dc/dcmitype/"/>
    <ds:schemaRef ds:uri="b3df0479-caa8-474f-bf69-b9eb84e45b4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10541</TotalTime>
  <Words>420</Words>
  <Application>Microsoft Office PowerPoint</Application>
  <PresentationFormat>ユーザー設定</PresentationFormat>
  <Paragraphs>268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杉浦真弓</cp:lastModifiedBy>
  <cp:revision>1044</cp:revision>
  <cp:lastPrinted>2020-02-17T02:55:04Z</cp:lastPrinted>
  <dcterms:created xsi:type="dcterms:W3CDTF">2011-04-19T02:59:06Z</dcterms:created>
  <dcterms:modified xsi:type="dcterms:W3CDTF">2020-03-04T04:57:51Z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0x0101002DA299AC048A4B8EA9C1D19079C1A3220070D84E86FA6E174AA6C3DB7D8B36C132</vt:lpwstr>
  </property>
</Properties>
</file>